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382" r:id="rId3"/>
    <p:sldId id="393" r:id="rId4"/>
    <p:sldId id="328" r:id="rId5"/>
    <p:sldId id="384" r:id="rId6"/>
    <p:sldId id="395" r:id="rId7"/>
    <p:sldId id="385" r:id="rId8"/>
    <p:sldId id="386" r:id="rId9"/>
    <p:sldId id="387" r:id="rId10"/>
    <p:sldId id="392" r:id="rId11"/>
    <p:sldId id="396" r:id="rId12"/>
    <p:sldId id="397" r:id="rId13"/>
    <p:sldId id="354" r:id="rId14"/>
    <p:sldId id="388" r:id="rId15"/>
    <p:sldId id="409" r:id="rId16"/>
    <p:sldId id="379" r:id="rId17"/>
    <p:sldId id="410" r:id="rId18"/>
    <p:sldId id="39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3B1C"/>
    <a:srgbClr val="BD582C"/>
    <a:srgbClr val="F7901E"/>
    <a:srgbClr val="002B5C"/>
    <a:srgbClr val="007836"/>
    <a:srgbClr val="CF0F8F"/>
    <a:srgbClr val="FF6600"/>
    <a:srgbClr val="F3F3F4"/>
    <a:srgbClr val="E5FE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31" autoAdjust="0"/>
    <p:restoredTop sz="84837" autoAdjust="0"/>
  </p:normalViewPr>
  <p:slideViewPr>
    <p:cSldViewPr snapToGrid="0">
      <p:cViewPr varScale="1">
        <p:scale>
          <a:sx n="68" d="100"/>
          <a:sy n="68" d="100"/>
        </p:scale>
        <p:origin x="452" y="52"/>
      </p:cViewPr>
      <p:guideLst/>
    </p:cSldViewPr>
  </p:slideViewPr>
  <p:outlineViewPr>
    <p:cViewPr>
      <p:scale>
        <a:sx n="33" d="100"/>
        <a:sy n="33" d="100"/>
      </p:scale>
      <p:origin x="0" y="-796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D7CF1C-D517-4462-ADD2-277BFE4C61A2}" type="datetimeFigureOut">
              <a:rPr lang="en-AU" smtClean="0"/>
              <a:t>6/09/2023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A4141-E2F2-4503-8ECB-C6ECC2054D8A}" type="slidenum">
              <a:rPr lang="en-AU" smtClean="0"/>
              <a:t>‹#›</a:t>
            </a:fld>
            <a:endParaRPr lang="en-AU"/>
          </a:p>
        </p:txBody>
      </p:sp>
    </p:spTree>
    <p:extLst>
      <p:ext uri="{BB962C8B-B14F-4D97-AF65-F5344CB8AC3E}">
        <p14:creationId xmlns:p14="http://schemas.microsoft.com/office/powerpoint/2010/main" val="1904206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F8A4141-E2F2-4503-8ECB-C6ECC2054D8A}" type="slidenum">
              <a:rPr lang="en-AU" smtClean="0"/>
              <a:t>1</a:t>
            </a:fld>
            <a:endParaRPr lang="en-AU"/>
          </a:p>
        </p:txBody>
      </p:sp>
    </p:spTree>
    <p:extLst>
      <p:ext uri="{BB962C8B-B14F-4D97-AF65-F5344CB8AC3E}">
        <p14:creationId xmlns:p14="http://schemas.microsoft.com/office/powerpoint/2010/main" val="1220467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F8A4141-E2F2-4503-8ECB-C6ECC2054D8A}" type="slidenum">
              <a:rPr lang="en-AU" smtClean="0"/>
              <a:t>7</a:t>
            </a:fld>
            <a:endParaRPr lang="en-AU"/>
          </a:p>
        </p:txBody>
      </p:sp>
    </p:spTree>
    <p:extLst>
      <p:ext uri="{BB962C8B-B14F-4D97-AF65-F5344CB8AC3E}">
        <p14:creationId xmlns:p14="http://schemas.microsoft.com/office/powerpoint/2010/main" val="1579795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Ask participants how long they’ve lived here – how well are they connected to newcomers? Who do they go to for information?</a:t>
            </a:r>
          </a:p>
        </p:txBody>
      </p:sp>
      <p:sp>
        <p:nvSpPr>
          <p:cNvPr id="4" name="Slide Number Placeholder 3"/>
          <p:cNvSpPr>
            <a:spLocks noGrp="1"/>
          </p:cNvSpPr>
          <p:nvPr>
            <p:ph type="sldNum" sz="quarter" idx="5"/>
          </p:nvPr>
        </p:nvSpPr>
        <p:spPr/>
        <p:txBody>
          <a:bodyPr/>
          <a:lstStyle/>
          <a:p>
            <a:fld id="{5F8A4141-E2F2-4503-8ECB-C6ECC2054D8A}" type="slidenum">
              <a:rPr lang="en-AU" smtClean="0"/>
              <a:t>8</a:t>
            </a:fld>
            <a:endParaRPr lang="en-AU"/>
          </a:p>
        </p:txBody>
      </p:sp>
    </p:spTree>
    <p:extLst>
      <p:ext uri="{BB962C8B-B14F-4D97-AF65-F5344CB8AC3E}">
        <p14:creationId xmlns:p14="http://schemas.microsoft.com/office/powerpoint/2010/main" val="1122660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F8A4141-E2F2-4503-8ECB-C6ECC2054D8A}" type="slidenum">
              <a:rPr lang="en-AU" smtClean="0"/>
              <a:t>11</a:t>
            </a:fld>
            <a:endParaRPr lang="en-AU"/>
          </a:p>
        </p:txBody>
      </p:sp>
    </p:spTree>
    <p:extLst>
      <p:ext uri="{BB962C8B-B14F-4D97-AF65-F5344CB8AC3E}">
        <p14:creationId xmlns:p14="http://schemas.microsoft.com/office/powerpoint/2010/main" val="2192739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F8A4141-E2F2-4503-8ECB-C6ECC2054D8A}" type="slidenum">
              <a:rPr lang="en-AU" smtClean="0"/>
              <a:t>12</a:t>
            </a:fld>
            <a:endParaRPr lang="en-AU"/>
          </a:p>
        </p:txBody>
      </p:sp>
    </p:spTree>
    <p:extLst>
      <p:ext uri="{BB962C8B-B14F-4D97-AF65-F5344CB8AC3E}">
        <p14:creationId xmlns:p14="http://schemas.microsoft.com/office/powerpoint/2010/main" val="3006993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Covers:</a:t>
            </a:r>
          </a:p>
          <a:p>
            <a:r>
              <a:rPr lang="en-AU" dirty="0"/>
              <a:t>Plan, prepare, respond, recover stages</a:t>
            </a:r>
          </a:p>
          <a:p>
            <a:r>
              <a:rPr lang="en-AU" dirty="0"/>
              <a:t>Government roles</a:t>
            </a:r>
          </a:p>
          <a:p>
            <a:r>
              <a:rPr lang="en-AU" dirty="0"/>
              <a:t>Community is essential</a:t>
            </a:r>
          </a:p>
          <a:p>
            <a:r>
              <a:rPr lang="en-AU" dirty="0"/>
              <a:t>We’re OK, we’ve done this before</a:t>
            </a:r>
          </a:p>
          <a:p>
            <a:r>
              <a:rPr lang="en-AU" dirty="0"/>
              <a:t>Home, neighbours, community</a:t>
            </a:r>
          </a:p>
          <a:p>
            <a:r>
              <a:rPr lang="en-AU" dirty="0"/>
              <a:t>Council working with community</a:t>
            </a:r>
          </a:p>
          <a:p>
            <a:r>
              <a:rPr lang="en-AU" dirty="0"/>
              <a:t>Maslow and Pareto</a:t>
            </a:r>
          </a:p>
          <a:p>
            <a:r>
              <a:rPr lang="en-AU" dirty="0"/>
              <a:t>Community Action Plan</a:t>
            </a:r>
          </a:p>
          <a:p>
            <a:r>
              <a:rPr lang="en-AU" dirty="0"/>
              <a:t>The process from start to finish</a:t>
            </a:r>
          </a:p>
          <a:p>
            <a:r>
              <a:rPr lang="en-AU" dirty="0"/>
              <a:t>Reference and resources</a:t>
            </a:r>
          </a:p>
        </p:txBody>
      </p:sp>
      <p:sp>
        <p:nvSpPr>
          <p:cNvPr id="4" name="Slide Number Placeholder 3"/>
          <p:cNvSpPr>
            <a:spLocks noGrp="1"/>
          </p:cNvSpPr>
          <p:nvPr>
            <p:ph type="sldNum" sz="quarter" idx="5"/>
          </p:nvPr>
        </p:nvSpPr>
        <p:spPr/>
        <p:txBody>
          <a:bodyPr/>
          <a:lstStyle/>
          <a:p>
            <a:fld id="{5F8A4141-E2F2-4503-8ECB-C6ECC2054D8A}" type="slidenum">
              <a:rPr lang="en-AU" smtClean="0"/>
              <a:t>14</a:t>
            </a:fld>
            <a:endParaRPr lang="en-AU"/>
          </a:p>
        </p:txBody>
      </p:sp>
    </p:spTree>
    <p:extLst>
      <p:ext uri="{BB962C8B-B14F-4D97-AF65-F5344CB8AC3E}">
        <p14:creationId xmlns:p14="http://schemas.microsoft.com/office/powerpoint/2010/main" val="1366656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5F8A4141-E2F2-4503-8ECB-C6ECC2054D8A}" type="slidenum">
              <a:rPr lang="en-AU" smtClean="0"/>
              <a:t>15</a:t>
            </a:fld>
            <a:endParaRPr lang="en-AU"/>
          </a:p>
        </p:txBody>
      </p:sp>
    </p:spTree>
    <p:extLst>
      <p:ext uri="{BB962C8B-B14F-4D97-AF65-F5344CB8AC3E}">
        <p14:creationId xmlns:p14="http://schemas.microsoft.com/office/powerpoint/2010/main" val="2260437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39D6B5-1DA0-4CA4-97C9-2782F435B3E8}"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3F8F4-6A93-4877-8D93-44A787F69AF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915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39D6B5-1DA0-4CA4-97C9-2782F435B3E8}"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3F8F4-6A93-4877-8D93-44A787F69AF6}" type="slidenum">
              <a:rPr lang="en-US" smtClean="0"/>
              <a:t>‹#›</a:t>
            </a:fld>
            <a:endParaRPr lang="en-US"/>
          </a:p>
        </p:txBody>
      </p:sp>
    </p:spTree>
    <p:extLst>
      <p:ext uri="{BB962C8B-B14F-4D97-AF65-F5344CB8AC3E}">
        <p14:creationId xmlns:p14="http://schemas.microsoft.com/office/powerpoint/2010/main" val="362578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39D6B5-1DA0-4CA4-97C9-2782F435B3E8}"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3F8F4-6A93-4877-8D93-44A787F69AF6}" type="slidenum">
              <a:rPr lang="en-US" smtClean="0"/>
              <a:t>‹#›</a:t>
            </a:fld>
            <a:endParaRPr lang="en-US"/>
          </a:p>
        </p:txBody>
      </p:sp>
    </p:spTree>
    <p:extLst>
      <p:ext uri="{BB962C8B-B14F-4D97-AF65-F5344CB8AC3E}">
        <p14:creationId xmlns:p14="http://schemas.microsoft.com/office/powerpoint/2010/main" val="36595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39D6B5-1DA0-4CA4-97C9-2782F435B3E8}"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3F8F4-6A93-4877-8D93-44A787F69AF6}" type="slidenum">
              <a:rPr lang="en-US" smtClean="0"/>
              <a:t>‹#›</a:t>
            </a:fld>
            <a:endParaRPr lang="en-US"/>
          </a:p>
        </p:txBody>
      </p:sp>
    </p:spTree>
    <p:extLst>
      <p:ext uri="{BB962C8B-B14F-4D97-AF65-F5344CB8AC3E}">
        <p14:creationId xmlns:p14="http://schemas.microsoft.com/office/powerpoint/2010/main" val="2158804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39D6B5-1DA0-4CA4-97C9-2782F435B3E8}"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3F8F4-6A93-4877-8D93-44A787F69AF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162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39D6B5-1DA0-4CA4-97C9-2782F435B3E8}"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3F8F4-6A93-4877-8D93-44A787F69AF6}" type="slidenum">
              <a:rPr lang="en-US" smtClean="0"/>
              <a:t>‹#›</a:t>
            </a:fld>
            <a:endParaRPr lang="en-US"/>
          </a:p>
        </p:txBody>
      </p:sp>
    </p:spTree>
    <p:extLst>
      <p:ext uri="{BB962C8B-B14F-4D97-AF65-F5344CB8AC3E}">
        <p14:creationId xmlns:p14="http://schemas.microsoft.com/office/powerpoint/2010/main" val="3937770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39D6B5-1DA0-4CA4-97C9-2782F435B3E8}" type="datetimeFigureOut">
              <a:rPr lang="en-US" smtClean="0"/>
              <a:t>9/6/2023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73F8F4-6A93-4877-8D93-44A787F69AF6}" type="slidenum">
              <a:rPr lang="en-US" smtClean="0"/>
              <a:t>‹#›</a:t>
            </a:fld>
            <a:endParaRPr lang="en-US"/>
          </a:p>
        </p:txBody>
      </p:sp>
    </p:spTree>
    <p:extLst>
      <p:ext uri="{BB962C8B-B14F-4D97-AF65-F5344CB8AC3E}">
        <p14:creationId xmlns:p14="http://schemas.microsoft.com/office/powerpoint/2010/main" val="3034661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39D6B5-1DA0-4CA4-97C9-2782F435B3E8}" type="datetimeFigureOut">
              <a:rPr lang="en-US" smtClean="0"/>
              <a:t>9/6/2023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73F8F4-6A93-4877-8D93-44A787F69AF6}" type="slidenum">
              <a:rPr lang="en-US" smtClean="0"/>
              <a:t>‹#›</a:t>
            </a:fld>
            <a:endParaRPr lang="en-US"/>
          </a:p>
        </p:txBody>
      </p:sp>
    </p:spTree>
    <p:extLst>
      <p:ext uri="{BB962C8B-B14F-4D97-AF65-F5344CB8AC3E}">
        <p14:creationId xmlns:p14="http://schemas.microsoft.com/office/powerpoint/2010/main" val="241911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639D6B5-1DA0-4CA4-97C9-2782F435B3E8}" type="datetimeFigureOut">
              <a:rPr lang="en-US" smtClean="0"/>
              <a:t>9/6/2023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D73F8F4-6A93-4877-8D93-44A787F69AF6}" type="slidenum">
              <a:rPr lang="en-US" smtClean="0"/>
              <a:t>‹#›</a:t>
            </a:fld>
            <a:endParaRPr lang="en-US"/>
          </a:p>
        </p:txBody>
      </p:sp>
    </p:spTree>
    <p:extLst>
      <p:ext uri="{BB962C8B-B14F-4D97-AF65-F5344CB8AC3E}">
        <p14:creationId xmlns:p14="http://schemas.microsoft.com/office/powerpoint/2010/main" val="3680465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639D6B5-1DA0-4CA4-97C9-2782F435B3E8}" type="datetimeFigureOut">
              <a:rPr lang="en-US" smtClean="0"/>
              <a:t>9/6/2023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D73F8F4-6A93-4877-8D93-44A787F69AF6}" type="slidenum">
              <a:rPr lang="en-US" smtClean="0"/>
              <a:t>‹#›</a:t>
            </a:fld>
            <a:endParaRPr lang="en-US"/>
          </a:p>
        </p:txBody>
      </p:sp>
    </p:spTree>
    <p:extLst>
      <p:ext uri="{BB962C8B-B14F-4D97-AF65-F5344CB8AC3E}">
        <p14:creationId xmlns:p14="http://schemas.microsoft.com/office/powerpoint/2010/main" val="1390368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639D6B5-1DA0-4CA4-97C9-2782F435B3E8}"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3F8F4-6A93-4877-8D93-44A787F69AF6}" type="slidenum">
              <a:rPr lang="en-US" smtClean="0"/>
              <a:t>‹#›</a:t>
            </a:fld>
            <a:endParaRPr lang="en-US"/>
          </a:p>
        </p:txBody>
      </p:sp>
    </p:spTree>
    <p:extLst>
      <p:ext uri="{BB962C8B-B14F-4D97-AF65-F5344CB8AC3E}">
        <p14:creationId xmlns:p14="http://schemas.microsoft.com/office/powerpoint/2010/main" val="2145480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639D6B5-1DA0-4CA4-97C9-2782F435B3E8}" type="datetimeFigureOut">
              <a:rPr lang="en-US" smtClean="0"/>
              <a:t>9/6/2023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D73F8F4-6A93-4877-8D93-44A787F69AF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6978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hyperlink" Target="http://www.communitydisasterprep.com.au/"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FBFF947-0568-41C8-9D1F-B98750138E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146F29-E510-4DB4-B56B-1A8766645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81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18" name="Rectangle 17">
            <a:extLst>
              <a:ext uri="{FF2B5EF4-FFF2-40B4-BE49-F238E27FC236}">
                <a16:creationId xmlns:a16="http://schemas.microsoft.com/office/drawing/2014/main" id="{43FDA1FA-3541-46E6-83FF-BDDA692BB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339824" y="0"/>
            <a:ext cx="68583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2DA0D25D-98E2-4929-ADC8-6ADA11D8EB7E}"/>
              </a:ext>
            </a:extLst>
          </p:cNvPr>
          <p:cNvSpPr>
            <a:spLocks noGrp="1"/>
          </p:cNvSpPr>
          <p:nvPr>
            <p:ph type="ctrTitle"/>
          </p:nvPr>
        </p:nvSpPr>
        <p:spPr>
          <a:xfrm>
            <a:off x="5961344" y="758952"/>
            <a:ext cx="5542398" cy="3566160"/>
          </a:xfrm>
        </p:spPr>
        <p:txBody>
          <a:bodyPr vert="horz" lIns="91440" tIns="45720" rIns="91440" bIns="45720" rtlCol="0" anchor="b">
            <a:normAutofit fontScale="90000"/>
          </a:bodyPr>
          <a:lstStyle/>
          <a:p>
            <a:r>
              <a:rPr lang="en-US" sz="6200" dirty="0">
                <a:solidFill>
                  <a:srgbClr val="FFFFFF"/>
                </a:solidFill>
              </a:rPr>
              <a:t>Community Disaster Preparation</a:t>
            </a:r>
            <a:br>
              <a:rPr lang="en-US" sz="6200" dirty="0">
                <a:solidFill>
                  <a:srgbClr val="FFFFFF"/>
                </a:solidFill>
              </a:rPr>
            </a:br>
            <a:r>
              <a:rPr lang="en-US" sz="6200" dirty="0">
                <a:solidFill>
                  <a:srgbClr val="FFFFFF"/>
                </a:solidFill>
              </a:rPr>
              <a:t>WEBINAR</a:t>
            </a:r>
            <a:br>
              <a:rPr lang="en-US" sz="6200" b="1" dirty="0">
                <a:solidFill>
                  <a:srgbClr val="FFFFFF"/>
                </a:solidFill>
                <a:effectLst/>
              </a:rPr>
            </a:br>
            <a:endParaRPr lang="en-US" sz="6200" i="1" dirty="0">
              <a:solidFill>
                <a:srgbClr val="FFFFFF"/>
              </a:solidFill>
            </a:endParaRPr>
          </a:p>
        </p:txBody>
      </p:sp>
      <p:sp>
        <p:nvSpPr>
          <p:cNvPr id="3" name="Subtitle 2">
            <a:extLst>
              <a:ext uri="{FF2B5EF4-FFF2-40B4-BE49-F238E27FC236}">
                <a16:creationId xmlns:a16="http://schemas.microsoft.com/office/drawing/2014/main" id="{2A6427A0-42B3-4793-A890-AF7F5E0BC7A3}"/>
              </a:ext>
            </a:extLst>
          </p:cNvPr>
          <p:cNvSpPr>
            <a:spLocks noGrp="1"/>
          </p:cNvSpPr>
          <p:nvPr>
            <p:ph type="subTitle" idx="1"/>
          </p:nvPr>
        </p:nvSpPr>
        <p:spPr>
          <a:xfrm>
            <a:off x="5961343" y="4455620"/>
            <a:ext cx="5542399" cy="1143000"/>
          </a:xfrm>
        </p:spPr>
        <p:txBody>
          <a:bodyPr vert="horz" lIns="91440" tIns="45720" rIns="91440" bIns="45720" rtlCol="0">
            <a:normAutofit/>
          </a:bodyPr>
          <a:lstStyle/>
          <a:p>
            <a:r>
              <a:rPr lang="en-US" sz="2300" b="1" cap="none" dirty="0">
                <a:solidFill>
                  <a:schemeClr val="bg2"/>
                </a:solidFill>
              </a:rPr>
              <a:t>www.communitydisasterprep.com.au</a:t>
            </a:r>
          </a:p>
        </p:txBody>
      </p:sp>
      <p:pic>
        <p:nvPicPr>
          <p:cNvPr id="5" name="Picture 4" descr="A white logo with a blue background&#10;&#10;Description automatically generated with low confidence">
            <a:extLst>
              <a:ext uri="{FF2B5EF4-FFF2-40B4-BE49-F238E27FC236}">
                <a16:creationId xmlns:a16="http://schemas.microsoft.com/office/drawing/2014/main" id="{1DD5A963-17B5-49C6-88D1-98A5721E9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332" y="4028895"/>
            <a:ext cx="2064279" cy="882479"/>
          </a:xfrm>
          <a:prstGeom prst="rect">
            <a:avLst/>
          </a:prstGeom>
        </p:spPr>
      </p:pic>
      <p:cxnSp>
        <p:nvCxnSpPr>
          <p:cNvPr id="20" name="Straight Connector 19">
            <a:extLst>
              <a:ext uri="{FF2B5EF4-FFF2-40B4-BE49-F238E27FC236}">
                <a16:creationId xmlns:a16="http://schemas.microsoft.com/office/drawing/2014/main" id="{1E6A7830-4B1A-416E-8782-4D0DC1F292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61343" y="4343400"/>
            <a:ext cx="5202616" cy="0"/>
          </a:xfrm>
          <a:prstGeom prst="line">
            <a:avLst/>
          </a:prstGeom>
          <a:ln w="6350">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0174C2B-3E68-4B06-B21D-035E7CC3C3A6}"/>
              </a:ext>
            </a:extLst>
          </p:cNvPr>
          <p:cNvSpPr txBox="1"/>
          <p:nvPr/>
        </p:nvSpPr>
        <p:spPr>
          <a:xfrm>
            <a:off x="5955123" y="5535812"/>
            <a:ext cx="3296957" cy="461665"/>
          </a:xfrm>
          <a:prstGeom prst="rect">
            <a:avLst/>
          </a:prstGeom>
          <a:noFill/>
        </p:spPr>
        <p:txBody>
          <a:bodyPr wrap="square" rtlCol="0">
            <a:spAutoFit/>
          </a:bodyPr>
          <a:lstStyle/>
          <a:p>
            <a:r>
              <a:rPr lang="en-AU" sz="2400" dirty="0">
                <a:solidFill>
                  <a:schemeClr val="bg1"/>
                </a:solidFill>
              </a:rPr>
              <a:t>Dr Kristine Peters</a:t>
            </a:r>
          </a:p>
        </p:txBody>
      </p:sp>
      <p:pic>
        <p:nvPicPr>
          <p:cNvPr id="1026" name="Picture 2">
            <a:extLst>
              <a:ext uri="{FF2B5EF4-FFF2-40B4-BE49-F238E27FC236}">
                <a16:creationId xmlns:a16="http://schemas.microsoft.com/office/drawing/2014/main" id="{4E237E2A-6BE5-E307-5E4B-864A201F66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054" y="5227175"/>
            <a:ext cx="3962400" cy="1143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B06342C-6357-A284-1D62-BAEB806F7498}"/>
              </a:ext>
            </a:extLst>
          </p:cNvPr>
          <p:cNvSpPr txBox="1"/>
          <p:nvPr/>
        </p:nvSpPr>
        <p:spPr>
          <a:xfrm>
            <a:off x="613064" y="623455"/>
            <a:ext cx="2847109" cy="1477328"/>
          </a:xfrm>
          <a:prstGeom prst="rect">
            <a:avLst/>
          </a:prstGeom>
          <a:noFill/>
        </p:spPr>
        <p:txBody>
          <a:bodyPr wrap="square" rtlCol="0">
            <a:spAutoFit/>
          </a:bodyPr>
          <a:lstStyle/>
          <a:p>
            <a:r>
              <a:rPr lang="en-US" sz="1800" b="1" i="0" u="none" strike="noStrike" baseline="0" dirty="0">
                <a:solidFill>
                  <a:srgbClr val="000000"/>
                </a:solidFill>
                <a:latin typeface="Gill Sans MT" panose="020B0502020104020203" pitchFamily="34" charset="0"/>
              </a:rPr>
              <a:t>Preparing your community for disasters and emergencies – Northern and Yorke Region of SA </a:t>
            </a:r>
            <a:endParaRPr lang="en-AU" dirty="0"/>
          </a:p>
        </p:txBody>
      </p:sp>
    </p:spTree>
    <p:extLst>
      <p:ext uri="{BB962C8B-B14F-4D97-AF65-F5344CB8AC3E}">
        <p14:creationId xmlns:p14="http://schemas.microsoft.com/office/powerpoint/2010/main" val="403100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1720A9-4C7F-7957-5504-318F0DF30703}"/>
              </a:ext>
            </a:extLst>
          </p:cNvPr>
          <p:cNvSpPr>
            <a:spLocks noGrp="1"/>
          </p:cNvSpPr>
          <p:nvPr>
            <p:ph type="title"/>
          </p:nvPr>
        </p:nvSpPr>
        <p:spPr>
          <a:xfrm>
            <a:off x="1097280" y="286603"/>
            <a:ext cx="10058400" cy="1450757"/>
          </a:xfrm>
        </p:spPr>
        <p:txBody>
          <a:bodyPr>
            <a:normAutofit/>
          </a:bodyPr>
          <a:lstStyle/>
          <a:p>
            <a:r>
              <a:rPr lang="en-AU" dirty="0"/>
              <a:t>Where does Local Government fit?</a:t>
            </a:r>
          </a:p>
        </p:txBody>
      </p:sp>
      <p:pic>
        <p:nvPicPr>
          <p:cNvPr id="2" name="Picture 1">
            <a:extLst>
              <a:ext uri="{FF2B5EF4-FFF2-40B4-BE49-F238E27FC236}">
                <a16:creationId xmlns:a16="http://schemas.microsoft.com/office/drawing/2014/main" id="{A294F0B9-326E-633B-9209-AA6C0589881B}"/>
              </a:ext>
            </a:extLst>
          </p:cNvPr>
          <p:cNvPicPr>
            <a:picLocks noChangeAspect="1"/>
          </p:cNvPicPr>
          <p:nvPr/>
        </p:nvPicPr>
        <p:blipFill>
          <a:blip r:embed="rId2"/>
          <a:stretch>
            <a:fillRect/>
          </a:stretch>
        </p:blipFill>
        <p:spPr>
          <a:xfrm>
            <a:off x="1261706" y="1948164"/>
            <a:ext cx="3954256" cy="3771900"/>
          </a:xfrm>
          <a:prstGeom prst="rect">
            <a:avLst/>
          </a:prstGeom>
        </p:spPr>
      </p:pic>
      <p:pic>
        <p:nvPicPr>
          <p:cNvPr id="7" name="Picture 6">
            <a:extLst>
              <a:ext uri="{FF2B5EF4-FFF2-40B4-BE49-F238E27FC236}">
                <a16:creationId xmlns:a16="http://schemas.microsoft.com/office/drawing/2014/main" id="{9F84C4E1-F82D-3235-EA29-0C163783C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987" y="1948164"/>
            <a:ext cx="2618105" cy="3771900"/>
          </a:xfrm>
          <a:prstGeom prst="rect">
            <a:avLst/>
          </a:prstGeom>
        </p:spPr>
      </p:pic>
      <p:sp>
        <p:nvSpPr>
          <p:cNvPr id="9" name="TextBox 8">
            <a:extLst>
              <a:ext uri="{FF2B5EF4-FFF2-40B4-BE49-F238E27FC236}">
                <a16:creationId xmlns:a16="http://schemas.microsoft.com/office/drawing/2014/main" id="{43555EE2-9151-C51C-55A0-092E41AF8140}"/>
              </a:ext>
            </a:extLst>
          </p:cNvPr>
          <p:cNvSpPr txBox="1"/>
          <p:nvPr/>
        </p:nvSpPr>
        <p:spPr>
          <a:xfrm>
            <a:off x="8588415" y="2303744"/>
            <a:ext cx="2905245" cy="3416320"/>
          </a:xfrm>
          <a:prstGeom prst="rect">
            <a:avLst/>
          </a:prstGeom>
          <a:noFill/>
        </p:spPr>
        <p:txBody>
          <a:bodyPr wrap="square" rtlCol="0">
            <a:spAutoFit/>
          </a:bodyPr>
          <a:lstStyle/>
          <a:p>
            <a:r>
              <a:rPr lang="en-AU" sz="2400" dirty="0"/>
              <a:t>Some Elected Members didn’t know about these LGA resources …</a:t>
            </a:r>
          </a:p>
          <a:p>
            <a:endParaRPr lang="en-AU" sz="2400" dirty="0"/>
          </a:p>
          <a:p>
            <a:r>
              <a:rPr lang="en-AU" sz="2400" dirty="0"/>
              <a:t>If councils don’t know, how can we expect communities to understand?</a:t>
            </a:r>
          </a:p>
        </p:txBody>
      </p:sp>
    </p:spTree>
    <p:extLst>
      <p:ext uri="{BB962C8B-B14F-4D97-AF65-F5344CB8AC3E}">
        <p14:creationId xmlns:p14="http://schemas.microsoft.com/office/powerpoint/2010/main" val="2735744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1720A9-4C7F-7957-5504-318F0DF30703}"/>
              </a:ext>
            </a:extLst>
          </p:cNvPr>
          <p:cNvSpPr>
            <a:spLocks noGrp="1"/>
          </p:cNvSpPr>
          <p:nvPr>
            <p:ph type="title"/>
          </p:nvPr>
        </p:nvSpPr>
        <p:spPr>
          <a:xfrm>
            <a:off x="1097280" y="286603"/>
            <a:ext cx="10058400" cy="1450757"/>
          </a:xfrm>
        </p:spPr>
        <p:txBody>
          <a:bodyPr>
            <a:normAutofit/>
          </a:bodyPr>
          <a:lstStyle/>
          <a:p>
            <a:r>
              <a:rPr lang="en-AU" sz="4400" dirty="0"/>
              <a:t>There are some levers that councils can pull</a:t>
            </a:r>
          </a:p>
        </p:txBody>
      </p:sp>
      <p:sp>
        <p:nvSpPr>
          <p:cNvPr id="3" name="Content Placeholder 2">
            <a:extLst>
              <a:ext uri="{FF2B5EF4-FFF2-40B4-BE49-F238E27FC236}">
                <a16:creationId xmlns:a16="http://schemas.microsoft.com/office/drawing/2014/main" id="{92C41BB0-AB65-4D43-85E0-4205DF3A9244}"/>
              </a:ext>
            </a:extLst>
          </p:cNvPr>
          <p:cNvSpPr>
            <a:spLocks noGrp="1"/>
          </p:cNvSpPr>
          <p:nvPr>
            <p:ph idx="1"/>
          </p:nvPr>
        </p:nvSpPr>
        <p:spPr>
          <a:xfrm>
            <a:off x="2847372" y="1920240"/>
            <a:ext cx="9172748" cy="4253653"/>
          </a:xfrm>
        </p:spPr>
        <p:txBody>
          <a:bodyPr>
            <a:noAutofit/>
          </a:bodyPr>
          <a:lstStyle/>
          <a:p>
            <a:pPr marL="358775" indent="-358775">
              <a:lnSpc>
                <a:spcPct val="100000"/>
              </a:lnSpc>
              <a:spcAft>
                <a:spcPts val="0"/>
              </a:spcAft>
              <a:buFont typeface="Arial" panose="020B0604020202020204" pitchFamily="34" charset="0"/>
              <a:buChar char="•"/>
            </a:pPr>
            <a:r>
              <a:rPr lang="en-AU" sz="1800" dirty="0">
                <a:solidFill>
                  <a:schemeClr val="accent4">
                    <a:lumMod val="75000"/>
                  </a:schemeClr>
                </a:solidFill>
                <a:latin typeface="Open Sans" panose="020B0606030504020204" pitchFamily="34" charset="0"/>
              </a:rPr>
              <a:t>Making sure their own Incident Operations and Disaster Management Plans are up to date and leverage community resources (a surprising number of councils only have ‘policies’, even more look inward and barely acknowledge the community)</a:t>
            </a:r>
          </a:p>
          <a:p>
            <a:pPr marL="358775" indent="-358775">
              <a:lnSpc>
                <a:spcPct val="100000"/>
              </a:lnSpc>
              <a:spcAft>
                <a:spcPts val="0"/>
              </a:spcAft>
              <a:buFont typeface="Arial" panose="020B0604020202020204" pitchFamily="34" charset="0"/>
              <a:buChar char="•"/>
            </a:pPr>
            <a:r>
              <a:rPr lang="en-AU" sz="1800" dirty="0">
                <a:solidFill>
                  <a:schemeClr val="accent4">
                    <a:lumMod val="75000"/>
                  </a:schemeClr>
                </a:solidFill>
                <a:latin typeface="Open Sans" panose="020B0606030504020204" pitchFamily="34" charset="0"/>
              </a:rPr>
              <a:t>Requiring annual disaster planning as a condition of funding </a:t>
            </a:r>
            <a:br>
              <a:rPr lang="en-AU" sz="1800" dirty="0">
                <a:solidFill>
                  <a:schemeClr val="accent4">
                    <a:lumMod val="75000"/>
                  </a:schemeClr>
                </a:solidFill>
                <a:latin typeface="Open Sans" panose="020B0606030504020204" pitchFamily="34" charset="0"/>
              </a:rPr>
            </a:br>
            <a:r>
              <a:rPr lang="en-AU" sz="1800" dirty="0">
                <a:solidFill>
                  <a:schemeClr val="accent4">
                    <a:lumMod val="75000"/>
                  </a:schemeClr>
                </a:solidFill>
                <a:latin typeface="Open Sans" panose="020B0606030504020204" pitchFamily="34" charset="0"/>
              </a:rPr>
              <a:t>(e.g. for progress associations) and leases (e.g. halls and sporting facilities)</a:t>
            </a:r>
          </a:p>
          <a:p>
            <a:pPr marL="358775" indent="-358775">
              <a:lnSpc>
                <a:spcPct val="100000"/>
              </a:lnSpc>
              <a:spcAft>
                <a:spcPts val="0"/>
              </a:spcAft>
              <a:buFont typeface="Arial" panose="020B0604020202020204" pitchFamily="34" charset="0"/>
              <a:buChar char="•"/>
            </a:pPr>
            <a:r>
              <a:rPr lang="en-AU" sz="1800" dirty="0">
                <a:solidFill>
                  <a:schemeClr val="accent4">
                    <a:lumMod val="75000"/>
                  </a:schemeClr>
                </a:solidFill>
                <a:latin typeface="Open Sans" panose="020B0606030504020204" pitchFamily="34" charset="0"/>
              </a:rPr>
              <a:t>Including weekly planning and preparation reminders in council newsletters </a:t>
            </a:r>
            <a:br>
              <a:rPr lang="en-AU" sz="1800" dirty="0">
                <a:solidFill>
                  <a:schemeClr val="accent4">
                    <a:lumMod val="75000"/>
                  </a:schemeClr>
                </a:solidFill>
                <a:latin typeface="Open Sans" panose="020B0606030504020204" pitchFamily="34" charset="0"/>
              </a:rPr>
            </a:br>
            <a:r>
              <a:rPr lang="en-AU" sz="1800" dirty="0">
                <a:solidFill>
                  <a:schemeClr val="accent4">
                    <a:lumMod val="75000"/>
                  </a:schemeClr>
                </a:solidFill>
                <a:latin typeface="Open Sans" panose="020B0606030504020204" pitchFamily="34" charset="0"/>
              </a:rPr>
              <a:t>(e.g. from CFS’ 26 Weeks to Preparedness)</a:t>
            </a:r>
          </a:p>
          <a:p>
            <a:pPr marL="358775" indent="-358775">
              <a:lnSpc>
                <a:spcPct val="100000"/>
              </a:lnSpc>
              <a:spcAft>
                <a:spcPts val="0"/>
              </a:spcAft>
              <a:buFont typeface="Arial" panose="020B0604020202020204" pitchFamily="34" charset="0"/>
              <a:buChar char="•"/>
            </a:pPr>
            <a:r>
              <a:rPr lang="en-AU" sz="1800" dirty="0">
                <a:solidFill>
                  <a:schemeClr val="accent4">
                    <a:lumMod val="75000"/>
                  </a:schemeClr>
                </a:solidFill>
                <a:latin typeface="Open Sans" panose="020B0606030504020204" pitchFamily="34" charset="0"/>
              </a:rPr>
              <a:t>Quarantining part of their community grants fund for specific disaster preparation activities (e.g. community workshops or hall upgrades)</a:t>
            </a:r>
          </a:p>
          <a:p>
            <a:pPr marL="358775" indent="-358775">
              <a:lnSpc>
                <a:spcPct val="100000"/>
              </a:lnSpc>
              <a:spcAft>
                <a:spcPts val="0"/>
              </a:spcAft>
              <a:buFont typeface="Arial" panose="020B0604020202020204" pitchFamily="34" charset="0"/>
              <a:buChar char="•"/>
            </a:pPr>
            <a:r>
              <a:rPr lang="en-AU" sz="1800" dirty="0">
                <a:solidFill>
                  <a:schemeClr val="accent4">
                    <a:lumMod val="75000"/>
                  </a:schemeClr>
                </a:solidFill>
                <a:latin typeface="Open Sans" panose="020B0606030504020204" pitchFamily="34" charset="0"/>
              </a:rPr>
              <a:t>Providing disaster response and messaging training for Mayors and CEOs early after appointment</a:t>
            </a:r>
          </a:p>
          <a:p>
            <a:pPr marL="358775" indent="-358775">
              <a:lnSpc>
                <a:spcPct val="100000"/>
              </a:lnSpc>
              <a:spcAft>
                <a:spcPts val="0"/>
              </a:spcAft>
              <a:buFont typeface="Arial" panose="020B0604020202020204" pitchFamily="34" charset="0"/>
              <a:buChar char="•"/>
            </a:pPr>
            <a:r>
              <a:rPr lang="en-AU" sz="1800" dirty="0">
                <a:solidFill>
                  <a:schemeClr val="accent4">
                    <a:lumMod val="75000"/>
                  </a:schemeClr>
                </a:solidFill>
                <a:latin typeface="Open Sans" panose="020B0606030504020204" pitchFamily="34" charset="0"/>
              </a:rPr>
              <a:t>Tying event funding to disaster preparation to ‘normalise’ discussion</a:t>
            </a:r>
          </a:p>
          <a:p>
            <a:pPr marL="358775" indent="-358775">
              <a:lnSpc>
                <a:spcPct val="100000"/>
              </a:lnSpc>
              <a:spcAft>
                <a:spcPts val="0"/>
              </a:spcAft>
              <a:buFont typeface="Arial" panose="020B0604020202020204" pitchFamily="34" charset="0"/>
              <a:buChar char="•"/>
            </a:pPr>
            <a:endParaRPr lang="en-AU" sz="1800" dirty="0">
              <a:solidFill>
                <a:schemeClr val="accent4">
                  <a:lumMod val="75000"/>
                </a:schemeClr>
              </a:solidFill>
              <a:latin typeface="Open Sans" panose="020B0606030504020204" pitchFamily="34" charset="0"/>
            </a:endParaRPr>
          </a:p>
          <a:p>
            <a:pPr>
              <a:lnSpc>
                <a:spcPct val="100000"/>
              </a:lnSpc>
            </a:pPr>
            <a:endParaRPr lang="en-AU" sz="1800" dirty="0">
              <a:solidFill>
                <a:schemeClr val="accent4">
                  <a:lumMod val="75000"/>
                </a:schemeClr>
              </a:solidFill>
            </a:endParaRPr>
          </a:p>
        </p:txBody>
      </p:sp>
      <p:pic>
        <p:nvPicPr>
          <p:cNvPr id="4" name="Picture 3">
            <a:extLst>
              <a:ext uri="{FF2B5EF4-FFF2-40B4-BE49-F238E27FC236}">
                <a16:creationId xmlns:a16="http://schemas.microsoft.com/office/drawing/2014/main" id="{B0BB8E73-7554-665F-B1DD-DE072018D3DC}"/>
              </a:ext>
            </a:extLst>
          </p:cNvPr>
          <p:cNvPicPr>
            <a:picLocks noChangeAspect="1"/>
          </p:cNvPicPr>
          <p:nvPr/>
        </p:nvPicPr>
        <p:blipFill>
          <a:blip r:embed="rId3"/>
          <a:stretch>
            <a:fillRect/>
          </a:stretch>
        </p:blipFill>
        <p:spPr>
          <a:xfrm>
            <a:off x="171880" y="3703899"/>
            <a:ext cx="2571039" cy="2469994"/>
          </a:xfrm>
          <a:prstGeom prst="rect">
            <a:avLst/>
          </a:prstGeom>
        </p:spPr>
      </p:pic>
    </p:spTree>
    <p:extLst>
      <p:ext uri="{BB962C8B-B14F-4D97-AF65-F5344CB8AC3E}">
        <p14:creationId xmlns:p14="http://schemas.microsoft.com/office/powerpoint/2010/main" val="1061823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E09A9E-5138-9440-4ECA-A572321F18CB}"/>
              </a:ext>
            </a:extLst>
          </p:cNvPr>
          <p:cNvPicPr>
            <a:picLocks noChangeAspect="1"/>
          </p:cNvPicPr>
          <p:nvPr/>
        </p:nvPicPr>
        <p:blipFill>
          <a:blip r:embed="rId3"/>
          <a:stretch>
            <a:fillRect/>
          </a:stretch>
        </p:blipFill>
        <p:spPr>
          <a:xfrm>
            <a:off x="8855793" y="362929"/>
            <a:ext cx="2976946" cy="2027951"/>
          </a:xfrm>
          <a:prstGeom prst="rect">
            <a:avLst/>
          </a:prstGeom>
        </p:spPr>
      </p:pic>
      <p:pic>
        <p:nvPicPr>
          <p:cNvPr id="12" name="Picture 11">
            <a:extLst>
              <a:ext uri="{FF2B5EF4-FFF2-40B4-BE49-F238E27FC236}">
                <a16:creationId xmlns:a16="http://schemas.microsoft.com/office/drawing/2014/main" id="{ABF7156A-B5E5-4ED9-61D2-D28AACD2FA73}"/>
              </a:ext>
            </a:extLst>
          </p:cNvPr>
          <p:cNvPicPr>
            <a:picLocks noChangeAspect="1"/>
          </p:cNvPicPr>
          <p:nvPr/>
        </p:nvPicPr>
        <p:blipFill>
          <a:blip r:embed="rId4"/>
          <a:stretch>
            <a:fillRect/>
          </a:stretch>
        </p:blipFill>
        <p:spPr>
          <a:xfrm>
            <a:off x="594874" y="342631"/>
            <a:ext cx="3329504" cy="3329504"/>
          </a:xfrm>
          <a:prstGeom prst="rect">
            <a:avLst/>
          </a:prstGeom>
        </p:spPr>
      </p:pic>
      <p:grpSp>
        <p:nvGrpSpPr>
          <p:cNvPr id="16" name="Group 15">
            <a:extLst>
              <a:ext uri="{FF2B5EF4-FFF2-40B4-BE49-F238E27FC236}">
                <a16:creationId xmlns:a16="http://schemas.microsoft.com/office/drawing/2014/main" id="{E98F1BC6-5AF2-94AD-F3D1-B5B393A52E7E}"/>
              </a:ext>
            </a:extLst>
          </p:cNvPr>
          <p:cNvGrpSpPr/>
          <p:nvPr/>
        </p:nvGrpSpPr>
        <p:grpSpPr>
          <a:xfrm>
            <a:off x="4176969" y="362929"/>
            <a:ext cx="4426233" cy="4747680"/>
            <a:chOff x="0" y="1"/>
            <a:chExt cx="3891643" cy="4320539"/>
          </a:xfrm>
        </p:grpSpPr>
        <p:grpSp>
          <p:nvGrpSpPr>
            <p:cNvPr id="15" name="Group 14">
              <a:extLst>
                <a:ext uri="{FF2B5EF4-FFF2-40B4-BE49-F238E27FC236}">
                  <a16:creationId xmlns:a16="http://schemas.microsoft.com/office/drawing/2014/main" id="{8A90C483-C50F-2BDD-3BE9-9AA13C62E65F}"/>
                </a:ext>
              </a:extLst>
            </p:cNvPr>
            <p:cNvGrpSpPr/>
            <p:nvPr/>
          </p:nvGrpSpPr>
          <p:grpSpPr>
            <a:xfrm>
              <a:off x="0" y="1"/>
              <a:ext cx="3891643" cy="4320539"/>
              <a:chOff x="0" y="1"/>
              <a:chExt cx="3891643" cy="4320539"/>
            </a:xfrm>
          </p:grpSpPr>
          <p:pic>
            <p:nvPicPr>
              <p:cNvPr id="10" name="Picture 9">
                <a:extLst>
                  <a:ext uri="{FF2B5EF4-FFF2-40B4-BE49-F238E27FC236}">
                    <a16:creationId xmlns:a16="http://schemas.microsoft.com/office/drawing/2014/main" id="{979195D0-C5FE-A214-4524-3E9D45205F2B}"/>
                  </a:ext>
                </a:extLst>
              </p:cNvPr>
              <p:cNvPicPr>
                <a:picLocks noChangeAspect="1"/>
              </p:cNvPicPr>
              <p:nvPr/>
            </p:nvPicPr>
            <p:blipFill rotWithShape="1">
              <a:blip r:embed="rId5"/>
              <a:srcRect b="23162"/>
              <a:stretch/>
            </p:blipFill>
            <p:spPr>
              <a:xfrm>
                <a:off x="0" y="1"/>
                <a:ext cx="3877519" cy="2979420"/>
              </a:xfrm>
              <a:prstGeom prst="rect">
                <a:avLst/>
              </a:prstGeom>
            </p:spPr>
          </p:pic>
          <p:pic>
            <p:nvPicPr>
              <p:cNvPr id="11" name="Picture 10">
                <a:extLst>
                  <a:ext uri="{FF2B5EF4-FFF2-40B4-BE49-F238E27FC236}">
                    <a16:creationId xmlns:a16="http://schemas.microsoft.com/office/drawing/2014/main" id="{557E761F-9776-3703-0E47-E0088AB0BBFF}"/>
                  </a:ext>
                </a:extLst>
              </p:cNvPr>
              <p:cNvPicPr>
                <a:picLocks noChangeAspect="1"/>
              </p:cNvPicPr>
              <p:nvPr/>
            </p:nvPicPr>
            <p:blipFill rotWithShape="1">
              <a:blip r:embed="rId6"/>
              <a:srcRect b="63882"/>
              <a:stretch/>
            </p:blipFill>
            <p:spPr>
              <a:xfrm>
                <a:off x="9715" y="2918460"/>
                <a:ext cx="3881928" cy="1402080"/>
              </a:xfrm>
              <a:prstGeom prst="rect">
                <a:avLst/>
              </a:prstGeom>
            </p:spPr>
          </p:pic>
        </p:grpSp>
        <p:sp>
          <p:nvSpPr>
            <p:cNvPr id="14" name="Oval 13">
              <a:extLst>
                <a:ext uri="{FF2B5EF4-FFF2-40B4-BE49-F238E27FC236}">
                  <a16:creationId xmlns:a16="http://schemas.microsoft.com/office/drawing/2014/main" id="{2FF8CF19-DEF4-9F18-CB05-B7AFF55FCA38}"/>
                </a:ext>
              </a:extLst>
            </p:cNvPr>
            <p:cNvSpPr/>
            <p:nvPr/>
          </p:nvSpPr>
          <p:spPr>
            <a:xfrm>
              <a:off x="190459" y="4011930"/>
              <a:ext cx="3520440" cy="30861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7" name="TextBox 16">
            <a:extLst>
              <a:ext uri="{FF2B5EF4-FFF2-40B4-BE49-F238E27FC236}">
                <a16:creationId xmlns:a16="http://schemas.microsoft.com/office/drawing/2014/main" id="{B0A5E549-D902-CE72-863A-8D63984834A4}"/>
              </a:ext>
            </a:extLst>
          </p:cNvPr>
          <p:cNvSpPr txBox="1"/>
          <p:nvPr/>
        </p:nvSpPr>
        <p:spPr>
          <a:xfrm>
            <a:off x="2259625" y="5855603"/>
            <a:ext cx="11590116" cy="523220"/>
          </a:xfrm>
          <a:prstGeom prst="rect">
            <a:avLst/>
          </a:prstGeom>
          <a:noFill/>
        </p:spPr>
        <p:txBody>
          <a:bodyPr wrap="square" rtlCol="0">
            <a:spAutoFit/>
          </a:bodyPr>
          <a:lstStyle/>
          <a:p>
            <a:r>
              <a:rPr lang="en-AU" sz="2800" b="1" dirty="0">
                <a:solidFill>
                  <a:srgbClr val="F43B1C"/>
                </a:solidFill>
              </a:rPr>
              <a:t>Get the message to the people ‘where they are’ through stories</a:t>
            </a:r>
          </a:p>
        </p:txBody>
      </p:sp>
      <p:pic>
        <p:nvPicPr>
          <p:cNvPr id="18" name="Picture 17">
            <a:extLst>
              <a:ext uri="{FF2B5EF4-FFF2-40B4-BE49-F238E27FC236}">
                <a16:creationId xmlns:a16="http://schemas.microsoft.com/office/drawing/2014/main" id="{B9822CDE-74DF-A48F-87D1-50D16DF19F96}"/>
              </a:ext>
            </a:extLst>
          </p:cNvPr>
          <p:cNvPicPr>
            <a:picLocks noChangeAspect="1"/>
          </p:cNvPicPr>
          <p:nvPr/>
        </p:nvPicPr>
        <p:blipFill>
          <a:blip r:embed="rId7"/>
          <a:stretch>
            <a:fillRect/>
          </a:stretch>
        </p:blipFill>
        <p:spPr>
          <a:xfrm>
            <a:off x="8866843" y="2883380"/>
            <a:ext cx="2741333" cy="2741333"/>
          </a:xfrm>
          <a:prstGeom prst="rect">
            <a:avLst/>
          </a:prstGeom>
        </p:spPr>
      </p:pic>
      <p:pic>
        <p:nvPicPr>
          <p:cNvPr id="19" name="Picture 18">
            <a:extLst>
              <a:ext uri="{FF2B5EF4-FFF2-40B4-BE49-F238E27FC236}">
                <a16:creationId xmlns:a16="http://schemas.microsoft.com/office/drawing/2014/main" id="{27EDA549-BE92-BF93-8390-3827C9EC9411}"/>
              </a:ext>
            </a:extLst>
          </p:cNvPr>
          <p:cNvPicPr>
            <a:picLocks noChangeAspect="1"/>
          </p:cNvPicPr>
          <p:nvPr/>
        </p:nvPicPr>
        <p:blipFill rotWithShape="1">
          <a:blip r:embed="rId8"/>
          <a:srcRect l="32680" t="32869" r="12906" b="718"/>
          <a:stretch/>
        </p:blipFill>
        <p:spPr>
          <a:xfrm>
            <a:off x="1101990" y="3850422"/>
            <a:ext cx="2315271" cy="1885847"/>
          </a:xfrm>
          <a:prstGeom prst="rect">
            <a:avLst/>
          </a:prstGeom>
        </p:spPr>
      </p:pic>
    </p:spTree>
    <p:extLst>
      <p:ext uri="{BB962C8B-B14F-4D97-AF65-F5344CB8AC3E}">
        <p14:creationId xmlns:p14="http://schemas.microsoft.com/office/powerpoint/2010/main" val="2520067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95D9-6DC0-4CA9-986A-5913509A3221}"/>
              </a:ext>
            </a:extLst>
          </p:cNvPr>
          <p:cNvSpPr>
            <a:spLocks noGrp="1"/>
          </p:cNvSpPr>
          <p:nvPr>
            <p:ph type="title"/>
          </p:nvPr>
        </p:nvSpPr>
        <p:spPr/>
        <p:txBody>
          <a:bodyPr>
            <a:normAutofit/>
          </a:bodyPr>
          <a:lstStyle/>
          <a:p>
            <a:r>
              <a:rPr lang="en-AU" sz="4400" dirty="0"/>
              <a:t>How are you feeling?</a:t>
            </a:r>
          </a:p>
        </p:txBody>
      </p:sp>
      <p:sp>
        <p:nvSpPr>
          <p:cNvPr id="3" name="Content Placeholder 2">
            <a:extLst>
              <a:ext uri="{FF2B5EF4-FFF2-40B4-BE49-F238E27FC236}">
                <a16:creationId xmlns:a16="http://schemas.microsoft.com/office/drawing/2014/main" id="{7AD6BC50-4B8D-4D55-A3EF-8C894B71879D}"/>
              </a:ext>
            </a:extLst>
          </p:cNvPr>
          <p:cNvSpPr>
            <a:spLocks noGrp="1"/>
          </p:cNvSpPr>
          <p:nvPr>
            <p:ph idx="1"/>
          </p:nvPr>
        </p:nvSpPr>
        <p:spPr>
          <a:xfrm>
            <a:off x="1190135" y="2500131"/>
            <a:ext cx="10419273" cy="3889093"/>
          </a:xfrm>
        </p:spPr>
        <p:txBody>
          <a:bodyPr>
            <a:normAutofit fontScale="92500"/>
          </a:bodyPr>
          <a:lstStyle/>
          <a:p>
            <a:pPr marL="450850" indent="-450850">
              <a:lnSpc>
                <a:spcPct val="110000"/>
              </a:lnSpc>
              <a:buFont typeface="Arial" panose="020B0604020202020204" pitchFamily="34" charset="0"/>
              <a:buChar char="•"/>
            </a:pPr>
            <a:r>
              <a:rPr lang="en-AU" sz="2400" dirty="0">
                <a:solidFill>
                  <a:schemeClr val="accent1">
                    <a:lumMod val="50000"/>
                  </a:schemeClr>
                </a:solidFill>
              </a:rPr>
              <a:t>The workshops raised emotions from past disasters, some many years ago</a:t>
            </a:r>
          </a:p>
          <a:p>
            <a:pPr marL="450850" indent="-450850">
              <a:lnSpc>
                <a:spcPct val="110000"/>
              </a:lnSpc>
              <a:buFont typeface="Arial" panose="020B0604020202020204" pitchFamily="34" charset="0"/>
              <a:buChar char="•"/>
            </a:pPr>
            <a:r>
              <a:rPr lang="en-AU" sz="2400" dirty="0">
                <a:solidFill>
                  <a:schemeClr val="accent1">
                    <a:lumMod val="50000"/>
                  </a:schemeClr>
                </a:solidFill>
              </a:rPr>
              <a:t>Participants (including first responders) found it valuable to be able to talk about past disasters in a supportive environment – the workshops should allow for unstructured discussion to let these issues surface and be acknowledged</a:t>
            </a:r>
          </a:p>
          <a:p>
            <a:pPr marL="450850" indent="-450850">
              <a:lnSpc>
                <a:spcPct val="110000"/>
              </a:lnSpc>
              <a:buFont typeface="Arial" panose="020B0604020202020204" pitchFamily="34" charset="0"/>
              <a:buChar char="•"/>
            </a:pPr>
            <a:r>
              <a:rPr lang="en-AU" sz="2400" dirty="0">
                <a:solidFill>
                  <a:schemeClr val="accent1">
                    <a:lumMod val="50000"/>
                  </a:schemeClr>
                </a:solidFill>
              </a:rPr>
              <a:t>We need to keep reminding people that although mental health programs linked to that disaster might have ended, there are a lot of on-going (and free) supports available</a:t>
            </a:r>
          </a:p>
          <a:p>
            <a:pPr marL="450850" indent="-450850">
              <a:lnSpc>
                <a:spcPct val="110000"/>
              </a:lnSpc>
              <a:buFont typeface="Arial" panose="020B0604020202020204" pitchFamily="34" charset="0"/>
              <a:buChar char="•"/>
            </a:pPr>
            <a:r>
              <a:rPr lang="en-AU" sz="2400" dirty="0">
                <a:solidFill>
                  <a:schemeClr val="accent1">
                    <a:lumMod val="50000"/>
                  </a:schemeClr>
                </a:solidFill>
              </a:rPr>
              <a:t>Communities that are prepared (e.g. Mental Health First Aid or Accidental Counsellor) do better during and after an event</a:t>
            </a:r>
          </a:p>
          <a:p>
            <a:pPr marL="450850" indent="-450850">
              <a:lnSpc>
                <a:spcPct val="110000"/>
              </a:lnSpc>
              <a:buFont typeface="Arial" panose="020B0604020202020204" pitchFamily="34" charset="0"/>
              <a:buChar char="•"/>
            </a:pPr>
            <a:endParaRPr lang="en-AU" sz="2400" dirty="0">
              <a:solidFill>
                <a:schemeClr val="accent1">
                  <a:lumMod val="50000"/>
                </a:schemeClr>
              </a:solidFill>
            </a:endParaRPr>
          </a:p>
        </p:txBody>
      </p:sp>
      <p:pic>
        <p:nvPicPr>
          <p:cNvPr id="5" name="Picture 4" descr="A person with the hands on the face in front of a blackboard&#10;&#10;Description automatically generated with medium confidence">
            <a:extLst>
              <a:ext uri="{FF2B5EF4-FFF2-40B4-BE49-F238E27FC236}">
                <a16:creationId xmlns:a16="http://schemas.microsoft.com/office/drawing/2014/main" id="{AD718E97-6436-4B54-AD9C-6CDAD8F0C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5104" y="286604"/>
            <a:ext cx="2845057" cy="1894842"/>
          </a:xfrm>
          <a:prstGeom prst="rect">
            <a:avLst/>
          </a:prstGeom>
        </p:spPr>
      </p:pic>
    </p:spTree>
    <p:extLst>
      <p:ext uri="{BB962C8B-B14F-4D97-AF65-F5344CB8AC3E}">
        <p14:creationId xmlns:p14="http://schemas.microsoft.com/office/powerpoint/2010/main" val="999429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1">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7" name="Rectangle 13">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cxnSp>
        <p:nvCxnSpPr>
          <p:cNvPr id="28" name="Straight Connector 15">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17">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30" name="Rectangle 19">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5" name="Title 4">
            <a:extLst>
              <a:ext uri="{FF2B5EF4-FFF2-40B4-BE49-F238E27FC236}">
                <a16:creationId xmlns:a16="http://schemas.microsoft.com/office/drawing/2014/main" id="{731720A9-4C7F-7957-5504-318F0DF30703}"/>
              </a:ext>
            </a:extLst>
          </p:cNvPr>
          <p:cNvSpPr>
            <a:spLocks noGrp="1"/>
          </p:cNvSpPr>
          <p:nvPr>
            <p:ph type="title"/>
          </p:nvPr>
        </p:nvSpPr>
        <p:spPr>
          <a:xfrm>
            <a:off x="7997591" y="1670876"/>
            <a:ext cx="3659246" cy="2926080"/>
          </a:xfrm>
        </p:spPr>
        <p:txBody>
          <a:bodyPr vert="horz" lIns="91440" tIns="45720" rIns="91440" bIns="45720" rtlCol="0" anchor="b">
            <a:normAutofit/>
          </a:bodyPr>
          <a:lstStyle/>
          <a:p>
            <a:r>
              <a:rPr lang="en-US" sz="4100" dirty="0">
                <a:solidFill>
                  <a:srgbClr val="FFFFFF"/>
                </a:solidFill>
              </a:rPr>
              <a:t>Community Disaster Preparation Toolkit</a:t>
            </a:r>
          </a:p>
        </p:txBody>
      </p:sp>
      <p:sp>
        <p:nvSpPr>
          <p:cNvPr id="31" name="Rectangle 21">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pic>
        <p:nvPicPr>
          <p:cNvPr id="9" name="Picture 8">
            <a:extLst>
              <a:ext uri="{FF2B5EF4-FFF2-40B4-BE49-F238E27FC236}">
                <a16:creationId xmlns:a16="http://schemas.microsoft.com/office/drawing/2014/main" id="{EC9DB911-9C8F-44F2-8AB1-AB462F246F24}"/>
              </a:ext>
            </a:extLst>
          </p:cNvPr>
          <p:cNvPicPr>
            <a:picLocks noChangeAspect="1"/>
          </p:cNvPicPr>
          <p:nvPr/>
        </p:nvPicPr>
        <p:blipFill>
          <a:blip r:embed="rId3"/>
          <a:stretch>
            <a:fillRect/>
          </a:stretch>
        </p:blipFill>
        <p:spPr>
          <a:xfrm>
            <a:off x="774805" y="1427730"/>
            <a:ext cx="6303518" cy="4002540"/>
          </a:xfrm>
          <a:prstGeom prst="rect">
            <a:avLst/>
          </a:prstGeom>
        </p:spPr>
      </p:pic>
      <p:sp>
        <p:nvSpPr>
          <p:cNvPr id="10" name="TextBox 9">
            <a:extLst>
              <a:ext uri="{FF2B5EF4-FFF2-40B4-BE49-F238E27FC236}">
                <a16:creationId xmlns:a16="http://schemas.microsoft.com/office/drawing/2014/main" id="{F70160FE-8F4B-94A3-6889-1C8BE4910348}"/>
              </a:ext>
            </a:extLst>
          </p:cNvPr>
          <p:cNvSpPr txBox="1"/>
          <p:nvPr/>
        </p:nvSpPr>
        <p:spPr>
          <a:xfrm>
            <a:off x="774805" y="6007261"/>
            <a:ext cx="6439263" cy="646331"/>
          </a:xfrm>
          <a:prstGeom prst="rect">
            <a:avLst/>
          </a:prstGeom>
          <a:noFill/>
        </p:spPr>
        <p:txBody>
          <a:bodyPr wrap="none" rtlCol="0">
            <a:spAutoFit/>
          </a:bodyPr>
          <a:lstStyle/>
          <a:p>
            <a:r>
              <a:rPr lang="en-AU" b="1" dirty="0">
                <a:solidFill>
                  <a:srgbClr val="BD582C"/>
                </a:solidFill>
              </a:rPr>
              <a:t>The Toolkit manual plus heaps of resources will be on the</a:t>
            </a:r>
            <a:br>
              <a:rPr lang="en-AU" b="1" dirty="0">
                <a:solidFill>
                  <a:srgbClr val="BD582C"/>
                </a:solidFill>
              </a:rPr>
            </a:br>
            <a:r>
              <a:rPr lang="en-AU" b="1" i="1" dirty="0">
                <a:solidFill>
                  <a:srgbClr val="BD582C"/>
                </a:solidFill>
              </a:rPr>
              <a:t>communitydisasterprep.com.au </a:t>
            </a:r>
            <a:r>
              <a:rPr lang="en-AU" b="1" dirty="0">
                <a:solidFill>
                  <a:srgbClr val="BD582C"/>
                </a:solidFill>
              </a:rPr>
              <a:t>website at the end of this project</a:t>
            </a:r>
          </a:p>
        </p:txBody>
      </p:sp>
      <p:sp>
        <p:nvSpPr>
          <p:cNvPr id="2" name="Speech Bubble: Rectangle 1">
            <a:extLst>
              <a:ext uri="{FF2B5EF4-FFF2-40B4-BE49-F238E27FC236}">
                <a16:creationId xmlns:a16="http://schemas.microsoft.com/office/drawing/2014/main" id="{C939C220-7686-438B-037F-5C3D29392D2A}"/>
              </a:ext>
            </a:extLst>
          </p:cNvPr>
          <p:cNvSpPr/>
          <p:nvPr/>
        </p:nvSpPr>
        <p:spPr>
          <a:xfrm>
            <a:off x="9827214" y="4836370"/>
            <a:ext cx="2252906" cy="1817222"/>
          </a:xfrm>
          <a:prstGeom prst="wedgeRectCallout">
            <a:avLst>
              <a:gd name="adj1" fmla="val -69127"/>
              <a:gd name="adj2" fmla="val -6871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There was positive feedback and constructive suggestions about the handbook and toolkit resources</a:t>
            </a:r>
          </a:p>
        </p:txBody>
      </p:sp>
    </p:spTree>
    <p:extLst>
      <p:ext uri="{BB962C8B-B14F-4D97-AF65-F5344CB8AC3E}">
        <p14:creationId xmlns:p14="http://schemas.microsoft.com/office/powerpoint/2010/main" val="3573856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F364B82-82C8-0CC5-1EAD-8793692B674B}"/>
              </a:ext>
            </a:extLst>
          </p:cNvPr>
          <p:cNvPicPr>
            <a:picLocks noChangeAspect="1"/>
          </p:cNvPicPr>
          <p:nvPr/>
        </p:nvPicPr>
        <p:blipFill>
          <a:blip r:embed="rId3"/>
          <a:stretch>
            <a:fillRect/>
          </a:stretch>
        </p:blipFill>
        <p:spPr>
          <a:xfrm>
            <a:off x="4490721" y="1135261"/>
            <a:ext cx="7267870" cy="2182480"/>
          </a:xfrm>
          <a:prstGeom prst="rect">
            <a:avLst/>
          </a:prstGeom>
        </p:spPr>
      </p:pic>
      <p:sp>
        <p:nvSpPr>
          <p:cNvPr id="5" name="Title 4">
            <a:extLst>
              <a:ext uri="{FF2B5EF4-FFF2-40B4-BE49-F238E27FC236}">
                <a16:creationId xmlns:a16="http://schemas.microsoft.com/office/drawing/2014/main" id="{731720A9-4C7F-7957-5504-318F0DF30703}"/>
              </a:ext>
            </a:extLst>
          </p:cNvPr>
          <p:cNvSpPr>
            <a:spLocks noGrp="1"/>
          </p:cNvSpPr>
          <p:nvPr>
            <p:ph type="title"/>
          </p:nvPr>
        </p:nvSpPr>
        <p:spPr>
          <a:xfrm>
            <a:off x="1097280" y="286604"/>
            <a:ext cx="10058400" cy="1009762"/>
          </a:xfrm>
        </p:spPr>
        <p:txBody>
          <a:bodyPr>
            <a:normAutofit/>
          </a:bodyPr>
          <a:lstStyle/>
          <a:p>
            <a:r>
              <a:rPr lang="en-AU" sz="2800" dirty="0">
                <a:solidFill>
                  <a:srgbClr val="BD582C"/>
                </a:solidFill>
              </a:rPr>
              <a:t>We tested the community disaster planning workshop with the </a:t>
            </a:r>
            <a:br>
              <a:rPr lang="en-AU" sz="2800" dirty="0">
                <a:solidFill>
                  <a:srgbClr val="BD582C"/>
                </a:solidFill>
              </a:rPr>
            </a:br>
            <a:r>
              <a:rPr lang="en-AU" sz="2800" dirty="0">
                <a:solidFill>
                  <a:srgbClr val="BD582C"/>
                </a:solidFill>
              </a:rPr>
              <a:t>Mintaro Progress Association</a:t>
            </a:r>
            <a:endParaRPr lang="en-AU" sz="3600" dirty="0">
              <a:solidFill>
                <a:srgbClr val="BD582C"/>
              </a:solidFill>
            </a:endParaRPr>
          </a:p>
        </p:txBody>
      </p:sp>
      <p:pic>
        <p:nvPicPr>
          <p:cNvPr id="6" name="Picture 5">
            <a:extLst>
              <a:ext uri="{FF2B5EF4-FFF2-40B4-BE49-F238E27FC236}">
                <a16:creationId xmlns:a16="http://schemas.microsoft.com/office/drawing/2014/main" id="{13783A58-E927-C429-D7CA-BDFE4C5EC5A8}"/>
              </a:ext>
            </a:extLst>
          </p:cNvPr>
          <p:cNvPicPr>
            <a:picLocks noChangeAspect="1"/>
          </p:cNvPicPr>
          <p:nvPr/>
        </p:nvPicPr>
        <p:blipFill>
          <a:blip r:embed="rId4"/>
          <a:stretch>
            <a:fillRect/>
          </a:stretch>
        </p:blipFill>
        <p:spPr>
          <a:xfrm>
            <a:off x="1036320" y="2090648"/>
            <a:ext cx="2880610" cy="3680779"/>
          </a:xfrm>
          <a:prstGeom prst="rect">
            <a:avLst/>
          </a:prstGeom>
        </p:spPr>
      </p:pic>
      <p:pic>
        <p:nvPicPr>
          <p:cNvPr id="10" name="Picture 9">
            <a:extLst>
              <a:ext uri="{FF2B5EF4-FFF2-40B4-BE49-F238E27FC236}">
                <a16:creationId xmlns:a16="http://schemas.microsoft.com/office/drawing/2014/main" id="{CC2ABDEE-18BA-7756-40BF-D5A6F7B59CB2}"/>
              </a:ext>
            </a:extLst>
          </p:cNvPr>
          <p:cNvPicPr>
            <a:picLocks noChangeAspect="1"/>
          </p:cNvPicPr>
          <p:nvPr/>
        </p:nvPicPr>
        <p:blipFill rotWithShape="1">
          <a:blip r:embed="rId5"/>
          <a:srcRect t="9887"/>
          <a:stretch/>
        </p:blipFill>
        <p:spPr>
          <a:xfrm>
            <a:off x="5069711" y="3826866"/>
            <a:ext cx="6085969" cy="2461382"/>
          </a:xfrm>
          <a:prstGeom prst="rect">
            <a:avLst/>
          </a:prstGeom>
        </p:spPr>
      </p:pic>
      <p:sp>
        <p:nvSpPr>
          <p:cNvPr id="11" name="Speech Bubble: Oval 10">
            <a:extLst>
              <a:ext uri="{FF2B5EF4-FFF2-40B4-BE49-F238E27FC236}">
                <a16:creationId xmlns:a16="http://schemas.microsoft.com/office/drawing/2014/main" id="{0EEA6B3A-2CA6-8776-4227-142CBE07A7CA}"/>
              </a:ext>
            </a:extLst>
          </p:cNvPr>
          <p:cNvSpPr/>
          <p:nvPr/>
        </p:nvSpPr>
        <p:spPr>
          <a:xfrm>
            <a:off x="10046825" y="3064527"/>
            <a:ext cx="1956122" cy="1009762"/>
          </a:xfrm>
          <a:prstGeom prst="wedgeEllipseCallout">
            <a:avLst>
              <a:gd name="adj1" fmla="val -14709"/>
              <a:gd name="adj2" fmla="val 647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No, but it’s a good photo.</a:t>
            </a:r>
          </a:p>
        </p:txBody>
      </p:sp>
      <p:sp>
        <p:nvSpPr>
          <p:cNvPr id="12" name="Speech Bubble: Oval 11">
            <a:extLst>
              <a:ext uri="{FF2B5EF4-FFF2-40B4-BE49-F238E27FC236}">
                <a16:creationId xmlns:a16="http://schemas.microsoft.com/office/drawing/2014/main" id="{1F44CE80-5F56-5B09-1212-2008F9E5A521}"/>
              </a:ext>
            </a:extLst>
          </p:cNvPr>
          <p:cNvSpPr/>
          <p:nvPr/>
        </p:nvSpPr>
        <p:spPr>
          <a:xfrm>
            <a:off x="3624805" y="3108898"/>
            <a:ext cx="1956122" cy="1009762"/>
          </a:xfrm>
          <a:prstGeom prst="wedgeEllipseCallout">
            <a:avLst>
              <a:gd name="adj1" fmla="val 55113"/>
              <a:gd name="adj2" fmla="val 8313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Hang on, I’m not from Mintaro!</a:t>
            </a:r>
          </a:p>
        </p:txBody>
      </p:sp>
      <p:sp>
        <p:nvSpPr>
          <p:cNvPr id="13" name="TextBox 12">
            <a:extLst>
              <a:ext uri="{FF2B5EF4-FFF2-40B4-BE49-F238E27FC236}">
                <a16:creationId xmlns:a16="http://schemas.microsoft.com/office/drawing/2014/main" id="{60F46CD0-C15B-5F5C-3912-2CED6BCE82BE}"/>
              </a:ext>
            </a:extLst>
          </p:cNvPr>
          <p:cNvSpPr txBox="1"/>
          <p:nvPr/>
        </p:nvSpPr>
        <p:spPr>
          <a:xfrm>
            <a:off x="1097281" y="1620456"/>
            <a:ext cx="3393440" cy="369332"/>
          </a:xfrm>
          <a:prstGeom prst="rect">
            <a:avLst/>
          </a:prstGeom>
          <a:solidFill>
            <a:schemeClr val="bg1"/>
          </a:solidFill>
          <a:ln>
            <a:solidFill>
              <a:schemeClr val="bg1"/>
            </a:solidFill>
          </a:ln>
        </p:spPr>
        <p:txBody>
          <a:bodyPr wrap="square" rtlCol="0">
            <a:spAutoFit/>
          </a:bodyPr>
          <a:lstStyle/>
          <a:p>
            <a:endParaRPr lang="en-AU" dirty="0"/>
          </a:p>
        </p:txBody>
      </p:sp>
    </p:spTree>
    <p:extLst>
      <p:ext uri="{BB962C8B-B14F-4D97-AF65-F5344CB8AC3E}">
        <p14:creationId xmlns:p14="http://schemas.microsoft.com/office/powerpoint/2010/main" val="3261773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BC9D6-6EA3-26F2-6EA6-908E872C894D}"/>
              </a:ext>
            </a:extLst>
          </p:cNvPr>
          <p:cNvSpPr>
            <a:spLocks noGrp="1"/>
          </p:cNvSpPr>
          <p:nvPr>
            <p:ph type="title"/>
          </p:nvPr>
        </p:nvSpPr>
        <p:spPr/>
        <p:txBody>
          <a:bodyPr/>
          <a:lstStyle/>
          <a:p>
            <a:r>
              <a:rPr lang="en-AU" dirty="0"/>
              <a:t>The website is morphing ….</a:t>
            </a:r>
          </a:p>
        </p:txBody>
      </p:sp>
      <p:sp>
        <p:nvSpPr>
          <p:cNvPr id="3" name="Content Placeholder 2">
            <a:extLst>
              <a:ext uri="{FF2B5EF4-FFF2-40B4-BE49-F238E27FC236}">
                <a16:creationId xmlns:a16="http://schemas.microsoft.com/office/drawing/2014/main" id="{9BAB4B26-51A6-B431-3166-365AF8E64BA2}"/>
              </a:ext>
            </a:extLst>
          </p:cNvPr>
          <p:cNvSpPr>
            <a:spLocks noGrp="1"/>
          </p:cNvSpPr>
          <p:nvPr>
            <p:ph idx="1"/>
          </p:nvPr>
        </p:nvSpPr>
        <p:spPr>
          <a:xfrm>
            <a:off x="1203766" y="1932971"/>
            <a:ext cx="9951913" cy="4386805"/>
          </a:xfrm>
        </p:spPr>
        <p:txBody>
          <a:bodyPr>
            <a:normAutofit/>
          </a:bodyPr>
          <a:lstStyle/>
          <a:p>
            <a:pPr marL="0" lvl="0" indent="0">
              <a:lnSpc>
                <a:spcPct val="110000"/>
              </a:lnSpc>
              <a:spcBef>
                <a:spcPts val="600"/>
              </a:spcBef>
              <a:spcAft>
                <a:spcPts val="0"/>
              </a:spcAft>
              <a:buNone/>
            </a:pPr>
            <a:r>
              <a:rPr lang="en-AU" sz="2800" kern="100" dirty="0">
                <a:solidFill>
                  <a:srgbClr val="BD582C"/>
                </a:solidFill>
                <a:effectLst/>
                <a:latin typeface="Calibri Light" panose="020F0302020204030204" pitchFamily="34" charset="0"/>
                <a:ea typeface="Calibri" panose="020F0502020204030204" pitchFamily="34" charset="0"/>
                <a:cs typeface="Times New Roman" panose="02020603050405020304" pitchFamily="18" charset="0"/>
                <a:hlinkClick r:id="rId2"/>
              </a:rPr>
              <a:t>www.communitydisasterprep.com.au</a:t>
            </a:r>
            <a:endParaRPr lang="en-AU" sz="2800" kern="100" dirty="0">
              <a:solidFill>
                <a:srgbClr val="BD582C"/>
              </a:solidFill>
              <a:effectLst/>
              <a:latin typeface="Calibri Light" panose="020F0302020204030204" pitchFamily="34" charset="0"/>
              <a:ea typeface="Calibri" panose="020F0502020204030204" pitchFamily="34" charset="0"/>
              <a:cs typeface="Times New Roman" panose="02020603050405020304" pitchFamily="18" charset="0"/>
            </a:endParaRPr>
          </a:p>
          <a:p>
            <a:pPr marL="0" lvl="0" indent="0">
              <a:lnSpc>
                <a:spcPct val="110000"/>
              </a:lnSpc>
              <a:spcBef>
                <a:spcPts val="600"/>
              </a:spcBef>
              <a:spcAft>
                <a:spcPts val="0"/>
              </a:spcAft>
              <a:buNone/>
            </a:pPr>
            <a:endParaRPr lang="en-AU" sz="2800" kern="100" dirty="0">
              <a:solidFill>
                <a:srgbClr val="BD582C"/>
              </a:solidFill>
              <a:effectLst/>
              <a:latin typeface="Calibri Light" panose="020F0302020204030204" pitchFamily="34" charset="0"/>
              <a:ea typeface="Calibri" panose="020F0502020204030204" pitchFamily="34" charset="0"/>
              <a:cs typeface="Times New Roman" panose="02020603050405020304" pitchFamily="18" charset="0"/>
            </a:endParaRPr>
          </a:p>
          <a:p>
            <a:pPr marL="342900" lvl="0" indent="-342900">
              <a:lnSpc>
                <a:spcPct val="110000"/>
              </a:lnSpc>
              <a:spcBef>
                <a:spcPts val="600"/>
              </a:spcBef>
              <a:spcAft>
                <a:spcPts val="0"/>
              </a:spcAft>
              <a:buFont typeface="Symbol" panose="05050102010706020507" pitchFamily="18" charset="2"/>
              <a:buChar char=""/>
            </a:pPr>
            <a:r>
              <a:rPr lang="en-AU" sz="2800" kern="100" dirty="0">
                <a:solidFill>
                  <a:srgbClr val="BD582C"/>
                </a:solidFill>
                <a:latin typeface="Calibri Light" panose="020F0302020204030204" pitchFamily="34" charset="0"/>
                <a:ea typeface="Calibri" panose="020F0502020204030204" pitchFamily="34" charset="0"/>
                <a:cs typeface="Times New Roman" panose="02020603050405020304" pitchFamily="18" charset="0"/>
              </a:rPr>
              <a:t>From workshop booking page to …</a:t>
            </a:r>
          </a:p>
          <a:p>
            <a:pPr marL="342900" lvl="0" indent="-342900">
              <a:lnSpc>
                <a:spcPct val="110000"/>
              </a:lnSpc>
              <a:spcBef>
                <a:spcPts val="600"/>
              </a:spcBef>
              <a:spcAft>
                <a:spcPts val="0"/>
              </a:spcAft>
              <a:buFont typeface="Symbol" panose="05050102010706020507" pitchFamily="18" charset="2"/>
              <a:buChar char=""/>
            </a:pPr>
            <a:r>
              <a:rPr lang="en-AU" sz="2800" kern="100" dirty="0">
                <a:solidFill>
                  <a:srgbClr val="BD582C"/>
                </a:solidFill>
                <a:effectLst/>
                <a:latin typeface="Calibri Light" panose="020F0302020204030204" pitchFamily="34" charset="0"/>
                <a:ea typeface="Calibri" panose="020F0502020204030204" pitchFamily="34" charset="0"/>
                <a:cs typeface="Times New Roman" panose="02020603050405020304" pitchFamily="18" charset="0"/>
              </a:rPr>
              <a:t>Holding page, to …</a:t>
            </a:r>
          </a:p>
          <a:p>
            <a:pPr marL="342900" lvl="0" indent="-342900">
              <a:lnSpc>
                <a:spcPct val="110000"/>
              </a:lnSpc>
              <a:spcBef>
                <a:spcPts val="600"/>
              </a:spcBef>
              <a:spcAft>
                <a:spcPts val="0"/>
              </a:spcAft>
              <a:buFont typeface="Symbol" panose="05050102010706020507" pitchFamily="18" charset="2"/>
              <a:buChar char=""/>
            </a:pPr>
            <a:r>
              <a:rPr lang="en-AU" sz="2800" kern="100" dirty="0">
                <a:solidFill>
                  <a:srgbClr val="BD582C"/>
                </a:solidFill>
                <a:effectLst/>
                <a:latin typeface="Calibri Light" panose="020F0302020204030204" pitchFamily="34" charset="0"/>
                <a:ea typeface="Calibri" panose="020F0502020204030204" pitchFamily="34" charset="0"/>
                <a:cs typeface="Times New Roman" panose="02020603050405020304" pitchFamily="18" charset="0"/>
              </a:rPr>
              <a:t>Handbook and Toolkit (from December 2023)</a:t>
            </a:r>
          </a:p>
          <a:p>
            <a:pPr marL="0" lvl="0" indent="0">
              <a:lnSpc>
                <a:spcPct val="110000"/>
              </a:lnSpc>
              <a:spcBef>
                <a:spcPts val="600"/>
              </a:spcBef>
              <a:spcAft>
                <a:spcPts val="0"/>
              </a:spcAft>
              <a:buNone/>
            </a:pPr>
            <a:endParaRPr lang="en-AU" sz="2800" kern="100" dirty="0">
              <a:solidFill>
                <a:srgbClr val="BD582C"/>
              </a:solidFill>
              <a:latin typeface="Calibri Light" panose="020F03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7063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BC9D6-6EA3-26F2-6EA6-908E872C894D}"/>
              </a:ext>
            </a:extLst>
          </p:cNvPr>
          <p:cNvSpPr>
            <a:spLocks noGrp="1"/>
          </p:cNvSpPr>
          <p:nvPr>
            <p:ph type="title"/>
          </p:nvPr>
        </p:nvSpPr>
        <p:spPr/>
        <p:txBody>
          <a:bodyPr/>
          <a:lstStyle/>
          <a:p>
            <a:r>
              <a:rPr lang="en-AU" dirty="0"/>
              <a:t>Famous last words…</a:t>
            </a:r>
          </a:p>
        </p:txBody>
      </p:sp>
      <p:sp>
        <p:nvSpPr>
          <p:cNvPr id="3" name="Content Placeholder 2">
            <a:extLst>
              <a:ext uri="{FF2B5EF4-FFF2-40B4-BE49-F238E27FC236}">
                <a16:creationId xmlns:a16="http://schemas.microsoft.com/office/drawing/2014/main" id="{9BAB4B26-51A6-B431-3166-365AF8E64BA2}"/>
              </a:ext>
            </a:extLst>
          </p:cNvPr>
          <p:cNvSpPr>
            <a:spLocks noGrp="1"/>
          </p:cNvSpPr>
          <p:nvPr>
            <p:ph idx="1"/>
          </p:nvPr>
        </p:nvSpPr>
        <p:spPr>
          <a:xfrm>
            <a:off x="1203766" y="2824223"/>
            <a:ext cx="9951913" cy="3495553"/>
          </a:xfrm>
        </p:spPr>
        <p:txBody>
          <a:bodyPr>
            <a:normAutofit/>
          </a:bodyPr>
          <a:lstStyle/>
          <a:p>
            <a:pPr marL="0" lvl="0" indent="0">
              <a:lnSpc>
                <a:spcPct val="110000"/>
              </a:lnSpc>
              <a:spcBef>
                <a:spcPts val="600"/>
              </a:spcBef>
              <a:spcAft>
                <a:spcPts val="0"/>
              </a:spcAft>
              <a:buNone/>
            </a:pPr>
            <a:endParaRPr lang="en-AU" sz="3200" kern="100" dirty="0">
              <a:solidFill>
                <a:srgbClr val="BD582C"/>
              </a:solidFill>
              <a:effectLst/>
              <a:latin typeface="Calibri Light" panose="020F0302020204030204" pitchFamily="34" charset="0"/>
              <a:ea typeface="Calibri" panose="020F0502020204030204" pitchFamily="34" charset="0"/>
              <a:cs typeface="Times New Roman" panose="02020603050405020304" pitchFamily="18" charset="0"/>
            </a:endParaRPr>
          </a:p>
          <a:p>
            <a:pPr marL="342900" lvl="0" indent="-342900">
              <a:lnSpc>
                <a:spcPct val="110000"/>
              </a:lnSpc>
              <a:spcBef>
                <a:spcPts val="600"/>
              </a:spcBef>
              <a:spcAft>
                <a:spcPts val="0"/>
              </a:spcAft>
              <a:buFont typeface="Symbol" panose="05050102010706020507" pitchFamily="18" charset="2"/>
              <a:buChar char=""/>
            </a:pPr>
            <a:r>
              <a:rPr lang="en-AU" sz="3600" kern="100" dirty="0">
                <a:solidFill>
                  <a:srgbClr val="BD582C"/>
                </a:solidFill>
                <a:latin typeface="Calibri Light" panose="020F0302020204030204" pitchFamily="34" charset="0"/>
                <a:ea typeface="Calibri" panose="020F0502020204030204" pitchFamily="34" charset="0"/>
                <a:cs typeface="Times New Roman" panose="02020603050405020304" pitchFamily="18" charset="0"/>
              </a:rPr>
              <a:t>Gaps?</a:t>
            </a:r>
          </a:p>
          <a:p>
            <a:pPr marL="342900" lvl="0" indent="-342900">
              <a:lnSpc>
                <a:spcPct val="110000"/>
              </a:lnSpc>
              <a:spcBef>
                <a:spcPts val="600"/>
              </a:spcBef>
              <a:spcAft>
                <a:spcPts val="0"/>
              </a:spcAft>
              <a:buFont typeface="Symbol" panose="05050102010706020507" pitchFamily="18" charset="2"/>
              <a:buChar char=""/>
            </a:pPr>
            <a:r>
              <a:rPr lang="en-AU" sz="3600" kern="100" dirty="0">
                <a:solidFill>
                  <a:srgbClr val="BD582C"/>
                </a:solidFill>
                <a:latin typeface="Calibri Light" panose="020F0302020204030204" pitchFamily="34" charset="0"/>
                <a:ea typeface="Calibri" panose="020F0502020204030204" pitchFamily="34" charset="0"/>
                <a:cs typeface="Times New Roman" panose="02020603050405020304" pitchFamily="18" charset="0"/>
              </a:rPr>
              <a:t>Suggestions?</a:t>
            </a:r>
          </a:p>
          <a:p>
            <a:pPr marL="342900" lvl="0" indent="-342900">
              <a:lnSpc>
                <a:spcPct val="110000"/>
              </a:lnSpc>
              <a:spcBef>
                <a:spcPts val="600"/>
              </a:spcBef>
              <a:spcAft>
                <a:spcPts val="0"/>
              </a:spcAft>
              <a:buFont typeface="Symbol" panose="05050102010706020507" pitchFamily="18" charset="2"/>
              <a:buChar char=""/>
            </a:pPr>
            <a:r>
              <a:rPr lang="en-AU" sz="3600" kern="100" dirty="0">
                <a:solidFill>
                  <a:srgbClr val="BD582C"/>
                </a:solidFill>
                <a:latin typeface="Calibri Light" panose="020F0302020204030204" pitchFamily="34" charset="0"/>
                <a:ea typeface="Calibri" panose="020F0502020204030204" pitchFamily="34" charset="0"/>
                <a:cs typeface="Times New Roman" panose="02020603050405020304" pitchFamily="18" charset="0"/>
              </a:rPr>
              <a:t>Blinding flashes of the obvious?</a:t>
            </a:r>
          </a:p>
          <a:p>
            <a:pPr marL="0" lvl="0" indent="0">
              <a:lnSpc>
                <a:spcPct val="110000"/>
              </a:lnSpc>
              <a:spcBef>
                <a:spcPts val="600"/>
              </a:spcBef>
              <a:spcAft>
                <a:spcPts val="0"/>
              </a:spcAft>
              <a:buNone/>
            </a:pPr>
            <a:endParaRPr lang="en-AU" sz="3600" kern="100" dirty="0">
              <a:solidFill>
                <a:srgbClr val="BD582C"/>
              </a:solidFill>
              <a:latin typeface="Calibri Light" panose="020F0302020204030204" pitchFamily="34" charset="0"/>
              <a:ea typeface="Calibri" panose="020F0502020204030204" pitchFamily="34" charset="0"/>
              <a:cs typeface="Times New Roman" panose="02020603050405020304" pitchFamily="18" charset="0"/>
            </a:endParaRPr>
          </a:p>
          <a:p>
            <a:pPr marL="0" lvl="0" indent="0">
              <a:lnSpc>
                <a:spcPct val="110000"/>
              </a:lnSpc>
              <a:spcBef>
                <a:spcPts val="600"/>
              </a:spcBef>
              <a:spcAft>
                <a:spcPts val="0"/>
              </a:spcAft>
              <a:buNone/>
            </a:pPr>
            <a:endParaRPr lang="en-AU" sz="3200" kern="100" dirty="0">
              <a:solidFill>
                <a:srgbClr val="BD582C"/>
              </a:solidFill>
              <a:latin typeface="Calibri Light" panose="020F0302020204030204" pitchFamily="34" charset="0"/>
              <a:ea typeface="Calibri" panose="020F0502020204030204" pitchFamily="34" charset="0"/>
              <a:cs typeface="Times New Roman" panose="02020603050405020304" pitchFamily="18" charset="0"/>
            </a:endParaRPr>
          </a:p>
        </p:txBody>
      </p:sp>
      <p:pic>
        <p:nvPicPr>
          <p:cNvPr id="5" name="Picture 4" descr="A cartoon of men looking at a wire&#10;&#10;Description automatically generated">
            <a:extLst>
              <a:ext uri="{FF2B5EF4-FFF2-40B4-BE49-F238E27FC236}">
                <a16:creationId xmlns:a16="http://schemas.microsoft.com/office/drawing/2014/main" id="{813ED1F7-F129-B860-4F07-B4DFA24B8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1757" y="1011981"/>
            <a:ext cx="4519602" cy="3097618"/>
          </a:xfrm>
          <a:prstGeom prst="rect">
            <a:avLst/>
          </a:prstGeom>
        </p:spPr>
      </p:pic>
    </p:spTree>
    <p:extLst>
      <p:ext uri="{BB962C8B-B14F-4D97-AF65-F5344CB8AC3E}">
        <p14:creationId xmlns:p14="http://schemas.microsoft.com/office/powerpoint/2010/main" val="2969837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BC9D6-6EA3-26F2-6EA6-908E872C894D}"/>
              </a:ext>
            </a:extLst>
          </p:cNvPr>
          <p:cNvSpPr>
            <a:spLocks noGrp="1"/>
          </p:cNvSpPr>
          <p:nvPr>
            <p:ph type="title"/>
          </p:nvPr>
        </p:nvSpPr>
        <p:spPr/>
        <p:txBody>
          <a:bodyPr/>
          <a:lstStyle/>
          <a:p>
            <a:r>
              <a:rPr lang="en-AU" dirty="0"/>
              <a:t>Where to from here - Simon </a:t>
            </a:r>
          </a:p>
        </p:txBody>
      </p:sp>
      <p:sp>
        <p:nvSpPr>
          <p:cNvPr id="6" name="Content Placeholder 2">
            <a:extLst>
              <a:ext uri="{FF2B5EF4-FFF2-40B4-BE49-F238E27FC236}">
                <a16:creationId xmlns:a16="http://schemas.microsoft.com/office/drawing/2014/main" id="{2881EF9C-54CF-C5A7-3ED6-252BC5A34FED}"/>
              </a:ext>
            </a:extLst>
          </p:cNvPr>
          <p:cNvSpPr>
            <a:spLocks noGrp="1"/>
          </p:cNvSpPr>
          <p:nvPr>
            <p:ph idx="1"/>
          </p:nvPr>
        </p:nvSpPr>
        <p:spPr>
          <a:xfrm>
            <a:off x="1096963" y="1846263"/>
            <a:ext cx="10058400" cy="4022725"/>
          </a:xfrm>
        </p:spPr>
        <p:txBody>
          <a:bodyPr>
            <a:normAutofit lnSpcReduction="10000"/>
          </a:bodyPr>
          <a:lstStyle/>
          <a:p>
            <a:endParaRPr lang="en-AU" dirty="0"/>
          </a:p>
          <a:p>
            <a:pPr marL="446088" indent="-446088">
              <a:lnSpc>
                <a:spcPct val="120000"/>
              </a:lnSpc>
              <a:buFont typeface="Arial" panose="020B0604020202020204" pitchFamily="34" charset="0"/>
              <a:buChar char="•"/>
            </a:pPr>
            <a:r>
              <a:rPr lang="en-US" sz="2400" dirty="0">
                <a:solidFill>
                  <a:srgbClr val="60666D"/>
                </a:solidFill>
                <a:latin typeface="Open Sans" panose="020B0606030504020204" pitchFamily="34" charset="0"/>
              </a:rPr>
              <a:t>Meeting with Local Govt Association and other Regional LGAs 30/10</a:t>
            </a:r>
          </a:p>
          <a:p>
            <a:pPr marL="446088" indent="-446088">
              <a:lnSpc>
                <a:spcPct val="120000"/>
              </a:lnSpc>
              <a:buFont typeface="Arial" panose="020B0604020202020204" pitchFamily="34" charset="0"/>
              <a:buChar char="•"/>
            </a:pPr>
            <a:r>
              <a:rPr lang="en-US" sz="2400" dirty="0">
                <a:solidFill>
                  <a:srgbClr val="60666D"/>
                </a:solidFill>
                <a:latin typeface="Open Sans" panose="020B0606030504020204" pitchFamily="34" charset="0"/>
              </a:rPr>
              <a:t>Progressing the case study of Mintaro</a:t>
            </a:r>
          </a:p>
          <a:p>
            <a:pPr marL="446088" indent="-446088">
              <a:lnSpc>
                <a:spcPct val="120000"/>
              </a:lnSpc>
              <a:buFont typeface="Arial" panose="020B0604020202020204" pitchFamily="34" charset="0"/>
              <a:buChar char="•"/>
            </a:pPr>
            <a:r>
              <a:rPr lang="en-US" sz="2400" dirty="0">
                <a:solidFill>
                  <a:srgbClr val="60666D"/>
                </a:solidFill>
                <a:latin typeface="Open Sans" panose="020B0606030504020204" pitchFamily="34" charset="0"/>
              </a:rPr>
              <a:t>Reference Group meeting</a:t>
            </a:r>
          </a:p>
          <a:p>
            <a:pPr marL="446088" indent="-446088">
              <a:lnSpc>
                <a:spcPct val="120000"/>
              </a:lnSpc>
              <a:buFont typeface="Arial" panose="020B0604020202020204" pitchFamily="34" charset="0"/>
              <a:buChar char="•"/>
            </a:pPr>
            <a:r>
              <a:rPr lang="en-AU" sz="2400" dirty="0">
                <a:solidFill>
                  <a:srgbClr val="60666D"/>
                </a:solidFill>
                <a:latin typeface="Open Sans" panose="020B0606030504020204" pitchFamily="34" charset="0"/>
              </a:rPr>
              <a:t>Report to the Board 24/11 </a:t>
            </a:r>
          </a:p>
          <a:p>
            <a:pPr marL="446088" indent="-446088">
              <a:lnSpc>
                <a:spcPct val="120000"/>
              </a:lnSpc>
              <a:buFont typeface="Arial" panose="020B0604020202020204" pitchFamily="34" charset="0"/>
              <a:buChar char="•"/>
            </a:pPr>
            <a:r>
              <a:rPr lang="en-AU" sz="2400" dirty="0">
                <a:solidFill>
                  <a:srgbClr val="60666D"/>
                </a:solidFill>
                <a:latin typeface="Open Sans" panose="020B0606030504020204" pitchFamily="34" charset="0"/>
              </a:rPr>
              <a:t>Finalise and launch </a:t>
            </a:r>
          </a:p>
          <a:p>
            <a:pPr marL="0" indent="0" algn="ctr">
              <a:lnSpc>
                <a:spcPct val="120000"/>
              </a:lnSpc>
              <a:buNone/>
            </a:pPr>
            <a:r>
              <a:rPr lang="en-AU" sz="2400" b="1" dirty="0">
                <a:solidFill>
                  <a:srgbClr val="FF0000"/>
                </a:solidFill>
                <a:latin typeface="Open Sans" panose="020B0606030504020204" pitchFamily="34" charset="0"/>
              </a:rPr>
              <a:t>But don’t wait for us – Get started now  </a:t>
            </a:r>
          </a:p>
          <a:p>
            <a:endParaRPr lang="en-AU" dirty="0"/>
          </a:p>
        </p:txBody>
      </p:sp>
    </p:spTree>
    <p:extLst>
      <p:ext uri="{BB962C8B-B14F-4D97-AF65-F5344CB8AC3E}">
        <p14:creationId xmlns:p14="http://schemas.microsoft.com/office/powerpoint/2010/main" val="3121484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AFA760-9EC2-9460-024E-8A11F521179F}"/>
              </a:ext>
            </a:extLst>
          </p:cNvPr>
          <p:cNvSpPr>
            <a:spLocks noGrp="1"/>
          </p:cNvSpPr>
          <p:nvPr>
            <p:ph type="title"/>
          </p:nvPr>
        </p:nvSpPr>
        <p:spPr/>
        <p:txBody>
          <a:bodyPr>
            <a:normAutofit fontScale="90000"/>
          </a:bodyPr>
          <a:lstStyle/>
          <a:p>
            <a:r>
              <a:rPr lang="en-AU" dirty="0"/>
              <a:t>Welcome: Simon Millcock CEO Legatus Group</a:t>
            </a:r>
            <a:br>
              <a:rPr lang="en-AU" dirty="0"/>
            </a:br>
            <a:endParaRPr lang="en-AU" dirty="0"/>
          </a:p>
        </p:txBody>
      </p:sp>
      <p:sp>
        <p:nvSpPr>
          <p:cNvPr id="4" name="Content Placeholder 2">
            <a:extLst>
              <a:ext uri="{FF2B5EF4-FFF2-40B4-BE49-F238E27FC236}">
                <a16:creationId xmlns:a16="http://schemas.microsoft.com/office/drawing/2014/main" id="{5D1226C2-C3B4-EEBB-2F60-3DC26753FA00}"/>
              </a:ext>
            </a:extLst>
          </p:cNvPr>
          <p:cNvSpPr>
            <a:spLocks noGrp="1"/>
          </p:cNvSpPr>
          <p:nvPr>
            <p:ph idx="1"/>
          </p:nvPr>
        </p:nvSpPr>
        <p:spPr>
          <a:xfrm>
            <a:off x="1096963" y="1846263"/>
            <a:ext cx="10058400" cy="4022725"/>
          </a:xfrm>
        </p:spPr>
        <p:txBody>
          <a:bodyPr>
            <a:normAutofit/>
          </a:bodyPr>
          <a:lstStyle/>
          <a:p>
            <a:endParaRPr lang="en-AU" dirty="0"/>
          </a:p>
          <a:p>
            <a:pPr algn="ctr"/>
            <a:r>
              <a:rPr lang="en-AU" b="1" dirty="0">
                <a:latin typeface="Open Sans" panose="020B0606030504020204" pitchFamily="34" charset="0"/>
                <a:ea typeface="Open Sans" panose="020B0606030504020204" pitchFamily="34" charset="0"/>
                <a:cs typeface="Open Sans" panose="020B0606030504020204" pitchFamily="34" charset="0"/>
              </a:rPr>
              <a:t>Purpose of the session </a:t>
            </a:r>
          </a:p>
          <a:p>
            <a:pPr marL="446088" indent="-446088">
              <a:lnSpc>
                <a:spcPct val="120000"/>
              </a:lnSpc>
              <a:buFont typeface="Arial" panose="020B0604020202020204" pitchFamily="34" charset="0"/>
              <a:buChar char="•"/>
            </a:pPr>
            <a:r>
              <a:rPr lang="en-US" sz="2400" dirty="0">
                <a:solidFill>
                  <a:srgbClr val="60666D"/>
                </a:solidFill>
                <a:latin typeface="Open Sans" panose="020B0606030504020204" pitchFamily="34" charset="0"/>
              </a:rPr>
              <a:t>Report back – suggestion from </a:t>
            </a:r>
            <a:r>
              <a:rPr lang="en-US" sz="2400" dirty="0" err="1">
                <a:solidFill>
                  <a:srgbClr val="60666D"/>
                </a:solidFill>
                <a:latin typeface="Open Sans" panose="020B0606030504020204" pitchFamily="34" charset="0"/>
              </a:rPr>
              <a:t>Eudunda</a:t>
            </a:r>
            <a:r>
              <a:rPr lang="en-US" sz="2400" dirty="0">
                <a:solidFill>
                  <a:srgbClr val="60666D"/>
                </a:solidFill>
                <a:latin typeface="Open Sans" panose="020B0606030504020204" pitchFamily="34" charset="0"/>
              </a:rPr>
              <a:t> workshop </a:t>
            </a:r>
          </a:p>
          <a:p>
            <a:pPr marL="446088" indent="-446088">
              <a:lnSpc>
                <a:spcPct val="120000"/>
              </a:lnSpc>
              <a:buFont typeface="Arial" panose="020B0604020202020204" pitchFamily="34" charset="0"/>
              <a:buChar char="•"/>
            </a:pPr>
            <a:r>
              <a:rPr lang="en-US" sz="2400" dirty="0">
                <a:solidFill>
                  <a:srgbClr val="60666D"/>
                </a:solidFill>
                <a:latin typeface="Open Sans" panose="020B0606030504020204" pitchFamily="34" charset="0"/>
              </a:rPr>
              <a:t>Further consultation input </a:t>
            </a:r>
          </a:p>
          <a:p>
            <a:pPr marL="446088" indent="-446088">
              <a:lnSpc>
                <a:spcPct val="120000"/>
              </a:lnSpc>
              <a:buFont typeface="Arial" panose="020B0604020202020204" pitchFamily="34" charset="0"/>
              <a:buChar char="•"/>
            </a:pPr>
            <a:r>
              <a:rPr lang="en-US" sz="2400" dirty="0">
                <a:solidFill>
                  <a:srgbClr val="60666D"/>
                </a:solidFill>
                <a:latin typeface="Open Sans" panose="020B0606030504020204" pitchFamily="34" charset="0"/>
              </a:rPr>
              <a:t>Not all could attend – large area </a:t>
            </a:r>
          </a:p>
          <a:p>
            <a:pPr marL="446088" indent="-446088">
              <a:lnSpc>
                <a:spcPct val="120000"/>
              </a:lnSpc>
              <a:buFont typeface="Arial" panose="020B0604020202020204" pitchFamily="34" charset="0"/>
              <a:buChar char="•"/>
            </a:pPr>
            <a:r>
              <a:rPr lang="en-US" sz="2400" dirty="0">
                <a:solidFill>
                  <a:srgbClr val="60666D"/>
                </a:solidFill>
                <a:latin typeface="Open Sans" panose="020B0606030504020204" pitchFamily="34" charset="0"/>
              </a:rPr>
              <a:t>Recorded and available for all – not just those who attended  </a:t>
            </a:r>
          </a:p>
          <a:p>
            <a:endParaRPr lang="en-AU" dirty="0"/>
          </a:p>
        </p:txBody>
      </p:sp>
    </p:spTree>
    <p:extLst>
      <p:ext uri="{BB962C8B-B14F-4D97-AF65-F5344CB8AC3E}">
        <p14:creationId xmlns:p14="http://schemas.microsoft.com/office/powerpoint/2010/main" val="1799043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AFA760-9EC2-9460-024E-8A11F521179F}"/>
              </a:ext>
            </a:extLst>
          </p:cNvPr>
          <p:cNvSpPr>
            <a:spLocks noGrp="1"/>
          </p:cNvSpPr>
          <p:nvPr>
            <p:ph type="title"/>
          </p:nvPr>
        </p:nvSpPr>
        <p:spPr/>
        <p:txBody>
          <a:bodyPr/>
          <a:lstStyle/>
          <a:p>
            <a:r>
              <a:rPr lang="en-AU" dirty="0"/>
              <a:t>Thanks to funding from …</a:t>
            </a:r>
          </a:p>
        </p:txBody>
      </p:sp>
      <p:sp>
        <p:nvSpPr>
          <p:cNvPr id="7" name="Content Placeholder 6">
            <a:extLst>
              <a:ext uri="{FF2B5EF4-FFF2-40B4-BE49-F238E27FC236}">
                <a16:creationId xmlns:a16="http://schemas.microsoft.com/office/drawing/2014/main" id="{B80539B1-3E74-4C7C-4102-25D31322EA51}"/>
              </a:ext>
            </a:extLst>
          </p:cNvPr>
          <p:cNvSpPr>
            <a:spLocks noGrp="1"/>
          </p:cNvSpPr>
          <p:nvPr>
            <p:ph idx="1"/>
          </p:nvPr>
        </p:nvSpPr>
        <p:spPr>
          <a:xfrm>
            <a:off x="1097280" y="2523280"/>
            <a:ext cx="10058400" cy="3345813"/>
          </a:xfrm>
        </p:spPr>
        <p:txBody>
          <a:bodyPr>
            <a:normAutofit/>
          </a:bodyPr>
          <a:lstStyle/>
          <a:p>
            <a:r>
              <a:rPr lang="en-AU" sz="2800" dirty="0">
                <a:effectLst/>
                <a:latin typeface="Calibri Light" panose="020F0302020204030204" pitchFamily="34" charset="0"/>
                <a:ea typeface="Calibri" panose="020F0502020204030204" pitchFamily="34" charset="0"/>
                <a:cs typeface="Times New Roman" panose="02020603050405020304" pitchFamily="18" charset="0"/>
              </a:rPr>
              <a:t>This project </a:t>
            </a:r>
            <a:r>
              <a:rPr lang="en-AU" sz="2800" dirty="0">
                <a:latin typeface="Calibri Light" panose="020F0302020204030204" pitchFamily="34" charset="0"/>
                <a:ea typeface="Calibri" panose="020F0502020204030204" pitchFamily="34" charset="0"/>
                <a:cs typeface="Times New Roman" panose="02020603050405020304" pitchFamily="18" charset="0"/>
              </a:rPr>
              <a:t>is</a:t>
            </a:r>
            <a:r>
              <a:rPr lang="en-AU" sz="2800" dirty="0">
                <a:effectLst/>
                <a:latin typeface="Calibri Light" panose="020F0302020204030204" pitchFamily="34" charset="0"/>
                <a:ea typeface="Calibri" panose="020F0502020204030204" pitchFamily="34" charset="0"/>
                <a:cs typeface="Times New Roman" panose="02020603050405020304" pitchFamily="18" charset="0"/>
              </a:rPr>
              <a:t> funded under the Disaster Risk Reduction Grants Program funded by the Australian Government and the South Australian Government and delivered by the Legatus Group (Central Region of Local Government) to address a gap in collaborative disaster management planning by councils and their communities.</a:t>
            </a:r>
          </a:p>
          <a:p>
            <a:r>
              <a:rPr lang="en-AU" sz="2800" dirty="0">
                <a:latin typeface="Calibri Light" panose="020F0302020204030204" pitchFamily="34" charset="0"/>
                <a:ea typeface="Calibri" panose="020F0502020204030204" pitchFamily="34" charset="0"/>
                <a:cs typeface="Times New Roman" panose="02020603050405020304" pitchFamily="18" charset="0"/>
              </a:rPr>
              <a:t>Thanks to the reference group who have provided valuable in put through out the process. </a:t>
            </a:r>
            <a:endParaRPr lang="en-AU" sz="3600" dirty="0"/>
          </a:p>
        </p:txBody>
      </p:sp>
    </p:spTree>
    <p:extLst>
      <p:ext uri="{BB962C8B-B14F-4D97-AF65-F5344CB8AC3E}">
        <p14:creationId xmlns:p14="http://schemas.microsoft.com/office/powerpoint/2010/main" val="1714602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C41BB0-AB65-4D43-85E0-4205DF3A9244}"/>
              </a:ext>
            </a:extLst>
          </p:cNvPr>
          <p:cNvSpPr>
            <a:spLocks noGrp="1"/>
          </p:cNvSpPr>
          <p:nvPr>
            <p:ph idx="1"/>
          </p:nvPr>
        </p:nvSpPr>
        <p:spPr/>
        <p:txBody>
          <a:bodyPr>
            <a:normAutofit/>
          </a:bodyPr>
          <a:lstStyle/>
          <a:p>
            <a:endParaRPr lang="en-AU" dirty="0"/>
          </a:p>
          <a:p>
            <a:pPr marL="446088" indent="-446088">
              <a:lnSpc>
                <a:spcPct val="120000"/>
              </a:lnSpc>
              <a:buFont typeface="Arial" panose="020B0604020202020204" pitchFamily="34" charset="0"/>
              <a:buChar char="•"/>
            </a:pPr>
            <a:r>
              <a:rPr lang="en-US" sz="2400" dirty="0">
                <a:solidFill>
                  <a:srgbClr val="60666D"/>
                </a:solidFill>
                <a:latin typeface="Open Sans" panose="020B0606030504020204" pitchFamily="34" charset="0"/>
              </a:rPr>
              <a:t>To bring communities and councils together to think about how they prepare for a disaster, </a:t>
            </a:r>
          </a:p>
          <a:p>
            <a:pPr marL="446088" indent="-446088">
              <a:lnSpc>
                <a:spcPct val="120000"/>
              </a:lnSpc>
              <a:buFont typeface="Arial" panose="020B0604020202020204" pitchFamily="34" charset="0"/>
              <a:buChar char="•"/>
            </a:pPr>
            <a:r>
              <a:rPr lang="en-US" sz="2400" dirty="0">
                <a:solidFill>
                  <a:srgbClr val="60666D"/>
                </a:solidFill>
                <a:latin typeface="Open Sans" panose="020B0606030504020204" pitchFamily="34" charset="0"/>
              </a:rPr>
              <a:t>To help everyone to understand their role and how to prepare ahead of time so that they are effective in their response and can  support their own and their community’s wellbeing, and </a:t>
            </a:r>
          </a:p>
          <a:p>
            <a:pPr marL="446088" indent="-446088">
              <a:lnSpc>
                <a:spcPct val="120000"/>
              </a:lnSpc>
              <a:buFont typeface="Arial" panose="020B0604020202020204" pitchFamily="34" charset="0"/>
              <a:buChar char="•"/>
            </a:pPr>
            <a:r>
              <a:rPr lang="en-US" sz="2400" dirty="0">
                <a:solidFill>
                  <a:srgbClr val="60666D"/>
                </a:solidFill>
                <a:latin typeface="Open Sans" panose="020B0606030504020204" pitchFamily="34" charset="0"/>
              </a:rPr>
              <a:t>To learn more about support and how to access it. </a:t>
            </a:r>
            <a:r>
              <a:rPr lang="en-AU" sz="2400" dirty="0">
                <a:solidFill>
                  <a:srgbClr val="60666D"/>
                </a:solidFill>
                <a:latin typeface="Open Sans" panose="020B0606030504020204" pitchFamily="34" charset="0"/>
              </a:rPr>
              <a:t> </a:t>
            </a:r>
          </a:p>
          <a:p>
            <a:endParaRPr lang="en-AU" dirty="0"/>
          </a:p>
        </p:txBody>
      </p:sp>
      <p:sp>
        <p:nvSpPr>
          <p:cNvPr id="5" name="Title 4">
            <a:extLst>
              <a:ext uri="{FF2B5EF4-FFF2-40B4-BE49-F238E27FC236}">
                <a16:creationId xmlns:a16="http://schemas.microsoft.com/office/drawing/2014/main" id="{731720A9-4C7F-7957-5504-318F0DF30703}"/>
              </a:ext>
            </a:extLst>
          </p:cNvPr>
          <p:cNvSpPr>
            <a:spLocks noGrp="1"/>
          </p:cNvSpPr>
          <p:nvPr>
            <p:ph type="title"/>
          </p:nvPr>
        </p:nvSpPr>
        <p:spPr/>
        <p:txBody>
          <a:bodyPr/>
          <a:lstStyle/>
          <a:p>
            <a:r>
              <a:rPr lang="en-AU" sz="4800" dirty="0">
                <a:solidFill>
                  <a:srgbClr val="FF0000"/>
                </a:solidFill>
              </a:rPr>
              <a:t>What were the workshops about?</a:t>
            </a:r>
            <a:endParaRPr lang="en-AU" dirty="0"/>
          </a:p>
        </p:txBody>
      </p:sp>
    </p:spTree>
    <p:extLst>
      <p:ext uri="{BB962C8B-B14F-4D97-AF65-F5344CB8AC3E}">
        <p14:creationId xmlns:p14="http://schemas.microsoft.com/office/powerpoint/2010/main" val="3084390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C41BB0-AB65-4D43-85E0-4205DF3A9244}"/>
              </a:ext>
            </a:extLst>
          </p:cNvPr>
          <p:cNvSpPr>
            <a:spLocks noGrp="1"/>
          </p:cNvSpPr>
          <p:nvPr>
            <p:ph idx="1"/>
          </p:nvPr>
        </p:nvSpPr>
        <p:spPr>
          <a:xfrm>
            <a:off x="1097280" y="1845734"/>
            <a:ext cx="10058400" cy="4393020"/>
          </a:xfrm>
        </p:spPr>
        <p:txBody>
          <a:bodyPr>
            <a:normAutofit/>
          </a:bodyPr>
          <a:lstStyle/>
          <a:p>
            <a:endParaRPr lang="en-AU" dirty="0"/>
          </a:p>
          <a:p>
            <a:pPr marL="446088" indent="-446088">
              <a:lnSpc>
                <a:spcPct val="120000"/>
              </a:lnSpc>
              <a:spcBef>
                <a:spcPts val="600"/>
              </a:spcBef>
              <a:spcAft>
                <a:spcPts val="0"/>
              </a:spcAft>
              <a:buFont typeface="Arial" panose="020B0604020202020204" pitchFamily="34" charset="0"/>
              <a:buChar char="•"/>
            </a:pPr>
            <a:r>
              <a:rPr lang="en-AU" sz="2400" dirty="0">
                <a:solidFill>
                  <a:srgbClr val="60666D"/>
                </a:solidFill>
                <a:latin typeface="Open Sans" panose="020B0606030504020204" pitchFamily="34" charset="0"/>
              </a:rPr>
              <a:t>10 workshops: Adelaide Plains, Copper Coast, Flinders Ranges (combining Orroroo Carrieton), Goyder, Light (combining Barossa), Northern Areas, Peterborough, Port Pirie (combining Barunga West and Mt Remarkable), Wakefield, Yorke Peninsula </a:t>
            </a:r>
          </a:p>
          <a:p>
            <a:pPr marL="446088" indent="-446088">
              <a:lnSpc>
                <a:spcPct val="120000"/>
              </a:lnSpc>
              <a:spcBef>
                <a:spcPts val="600"/>
              </a:spcBef>
              <a:spcAft>
                <a:spcPts val="0"/>
              </a:spcAft>
              <a:buFont typeface="Arial" panose="020B0604020202020204" pitchFamily="34" charset="0"/>
              <a:buChar char="•"/>
            </a:pPr>
            <a:r>
              <a:rPr lang="en-AU" sz="2400" dirty="0">
                <a:solidFill>
                  <a:srgbClr val="60666D"/>
                </a:solidFill>
                <a:latin typeface="Open Sans" panose="020B0606030504020204" pitchFamily="34" charset="0"/>
              </a:rPr>
              <a:t>Clare &amp; Gilbert Valley Council declined to be involved, however a community planning workshop was held in Mintaro with good attendance</a:t>
            </a:r>
          </a:p>
          <a:p>
            <a:pPr marL="446088" indent="-446088">
              <a:lnSpc>
                <a:spcPct val="120000"/>
              </a:lnSpc>
              <a:spcBef>
                <a:spcPts val="600"/>
              </a:spcBef>
              <a:spcAft>
                <a:spcPts val="0"/>
              </a:spcAft>
              <a:buFont typeface="Arial" panose="020B0604020202020204" pitchFamily="34" charset="0"/>
              <a:buChar char="•"/>
            </a:pPr>
            <a:r>
              <a:rPr lang="en-AU" sz="2400" dirty="0">
                <a:solidFill>
                  <a:srgbClr val="60666D"/>
                </a:solidFill>
                <a:latin typeface="Open Sans" panose="020B0606030504020204" pitchFamily="34" charset="0"/>
              </a:rPr>
              <a:t>&gt;100 participants</a:t>
            </a:r>
          </a:p>
          <a:p>
            <a:pPr marL="0" indent="0">
              <a:buNone/>
            </a:pPr>
            <a:endParaRPr lang="en-AU" dirty="0"/>
          </a:p>
        </p:txBody>
      </p:sp>
      <p:sp>
        <p:nvSpPr>
          <p:cNvPr id="5" name="Title 4">
            <a:extLst>
              <a:ext uri="{FF2B5EF4-FFF2-40B4-BE49-F238E27FC236}">
                <a16:creationId xmlns:a16="http://schemas.microsoft.com/office/drawing/2014/main" id="{731720A9-4C7F-7957-5504-318F0DF30703}"/>
              </a:ext>
            </a:extLst>
          </p:cNvPr>
          <p:cNvSpPr>
            <a:spLocks noGrp="1"/>
          </p:cNvSpPr>
          <p:nvPr>
            <p:ph type="title"/>
          </p:nvPr>
        </p:nvSpPr>
        <p:spPr/>
        <p:txBody>
          <a:bodyPr/>
          <a:lstStyle/>
          <a:p>
            <a:r>
              <a:rPr lang="en-AU" sz="4800" dirty="0">
                <a:solidFill>
                  <a:srgbClr val="FF0000"/>
                </a:solidFill>
              </a:rPr>
              <a:t>Who came?</a:t>
            </a:r>
            <a:endParaRPr lang="en-AU" dirty="0"/>
          </a:p>
        </p:txBody>
      </p:sp>
    </p:spTree>
    <p:extLst>
      <p:ext uri="{BB962C8B-B14F-4D97-AF65-F5344CB8AC3E}">
        <p14:creationId xmlns:p14="http://schemas.microsoft.com/office/powerpoint/2010/main" val="1874221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C41BB0-AB65-4D43-85E0-4205DF3A9244}"/>
              </a:ext>
            </a:extLst>
          </p:cNvPr>
          <p:cNvSpPr>
            <a:spLocks noGrp="1"/>
          </p:cNvSpPr>
          <p:nvPr>
            <p:ph idx="1"/>
          </p:nvPr>
        </p:nvSpPr>
        <p:spPr>
          <a:xfrm>
            <a:off x="1097280" y="1845734"/>
            <a:ext cx="10058400" cy="4393020"/>
          </a:xfrm>
        </p:spPr>
        <p:txBody>
          <a:bodyPr>
            <a:normAutofit fontScale="92500" lnSpcReduction="10000"/>
          </a:bodyPr>
          <a:lstStyle/>
          <a:p>
            <a:endParaRPr lang="en-AU" dirty="0">
              <a:solidFill>
                <a:schemeClr val="tx1">
                  <a:lumMod val="95000"/>
                  <a:lumOff val="5000"/>
                </a:schemeClr>
              </a:solidFill>
            </a:endParaRPr>
          </a:p>
          <a:p>
            <a:pPr marL="446088" indent="-446088">
              <a:lnSpc>
                <a:spcPct val="120000"/>
              </a:lnSpc>
              <a:spcBef>
                <a:spcPts val="600"/>
              </a:spcBef>
              <a:spcAft>
                <a:spcPts val="0"/>
              </a:spcAft>
              <a:buFont typeface="Arial" panose="020B0604020202020204" pitchFamily="34" charset="0"/>
              <a:buChar char="•"/>
            </a:pPr>
            <a:r>
              <a:rPr lang="en-AU" dirty="0">
                <a:solidFill>
                  <a:schemeClr val="tx1">
                    <a:lumMod val="95000"/>
                    <a:lumOff val="5000"/>
                  </a:schemeClr>
                </a:solidFill>
                <a:effectLst/>
                <a:latin typeface="Calibri Light" panose="020F0302020204030204" pitchFamily="34" charset="0"/>
                <a:ea typeface="DengXian" panose="02010600030101010101" pitchFamily="2" charset="-122"/>
                <a:cs typeface="Arial" panose="020B0604020202020204" pitchFamily="34" charset="0"/>
              </a:rPr>
              <a:t>There was wholehearted agreement about the need for community disaster planning </a:t>
            </a:r>
          </a:p>
          <a:p>
            <a:pPr marL="446088" indent="-446088">
              <a:lnSpc>
                <a:spcPct val="120000"/>
              </a:lnSpc>
              <a:spcBef>
                <a:spcPts val="600"/>
              </a:spcBef>
              <a:spcAft>
                <a:spcPts val="0"/>
              </a:spcAft>
              <a:buFont typeface="Arial" panose="020B0604020202020204" pitchFamily="34" charset="0"/>
              <a:buChar char="•"/>
            </a:pPr>
            <a:r>
              <a:rPr lang="en-AU" dirty="0">
                <a:solidFill>
                  <a:schemeClr val="tx1">
                    <a:lumMod val="95000"/>
                    <a:lumOff val="5000"/>
                  </a:schemeClr>
                </a:solidFill>
                <a:latin typeface="Calibri Light" panose="020F0302020204030204" pitchFamily="34" charset="0"/>
                <a:ea typeface="DengXian" panose="02010600030101010101" pitchFamily="2" charset="-122"/>
                <a:cs typeface="Arial" panose="020B0604020202020204" pitchFamily="34" charset="0"/>
              </a:rPr>
              <a:t>Every agency and council reported difficulties engaging community groups in disaster (and other) planning, and in attracting and retaining volunteers</a:t>
            </a:r>
          </a:p>
          <a:p>
            <a:pPr marL="446088" indent="-446088">
              <a:lnSpc>
                <a:spcPct val="120000"/>
              </a:lnSpc>
              <a:spcBef>
                <a:spcPts val="600"/>
              </a:spcBef>
              <a:spcAft>
                <a:spcPts val="0"/>
              </a:spcAft>
              <a:buFont typeface="Arial" panose="020B0604020202020204" pitchFamily="34" charset="0"/>
              <a:buChar char="•"/>
            </a:pPr>
            <a:r>
              <a:rPr lang="en-AU" dirty="0">
                <a:solidFill>
                  <a:schemeClr val="tx1">
                    <a:lumMod val="95000"/>
                    <a:lumOff val="5000"/>
                  </a:schemeClr>
                </a:solidFill>
                <a:effectLst/>
                <a:latin typeface="Calibri Light" panose="020F0302020204030204" pitchFamily="34" charset="0"/>
                <a:ea typeface="DengXian" panose="02010600030101010101" pitchFamily="2" charset="-122"/>
                <a:cs typeface="Arial" panose="020B0604020202020204" pitchFamily="34" charset="0"/>
              </a:rPr>
              <a:t>The toolkit was seen to be a useful resource for both councils and community groups</a:t>
            </a:r>
          </a:p>
          <a:p>
            <a:pPr marL="446088" indent="-446088">
              <a:lnSpc>
                <a:spcPct val="120000"/>
              </a:lnSpc>
              <a:spcBef>
                <a:spcPts val="600"/>
              </a:spcBef>
              <a:spcAft>
                <a:spcPts val="0"/>
              </a:spcAft>
              <a:buFont typeface="Arial" panose="020B0604020202020204" pitchFamily="34" charset="0"/>
              <a:buChar char="•"/>
            </a:pPr>
            <a:r>
              <a:rPr lang="en-AU" dirty="0">
                <a:solidFill>
                  <a:schemeClr val="tx1">
                    <a:lumMod val="95000"/>
                    <a:lumOff val="5000"/>
                  </a:schemeClr>
                </a:solidFill>
                <a:latin typeface="Calibri Light" panose="020F0302020204030204" pitchFamily="34" charset="0"/>
                <a:ea typeface="DengXian" panose="02010600030101010101" pitchFamily="2" charset="-122"/>
                <a:cs typeface="Arial" panose="020B0604020202020204" pitchFamily="34" charset="0"/>
              </a:rPr>
              <a:t>Community members (not involved in emergency services) were in the minority, so instead of running community planning, the focus shifted to how to engage communities</a:t>
            </a:r>
          </a:p>
          <a:p>
            <a:pPr marL="446088" indent="-446088">
              <a:lnSpc>
                <a:spcPct val="120000"/>
              </a:lnSpc>
              <a:spcBef>
                <a:spcPts val="600"/>
              </a:spcBef>
              <a:spcAft>
                <a:spcPts val="0"/>
              </a:spcAft>
              <a:buFont typeface="Arial" panose="020B0604020202020204" pitchFamily="34" charset="0"/>
              <a:buChar char="•"/>
            </a:pPr>
            <a:r>
              <a:rPr lang="en-AU" dirty="0">
                <a:solidFill>
                  <a:schemeClr val="tx1">
                    <a:lumMod val="95000"/>
                    <a:lumOff val="5000"/>
                  </a:schemeClr>
                </a:solidFill>
                <a:latin typeface="Calibri Light" panose="020F0302020204030204" pitchFamily="34" charset="0"/>
                <a:ea typeface="DengXian" panose="02010600030101010101" pitchFamily="2" charset="-122"/>
                <a:cs typeface="Arial" panose="020B0604020202020204" pitchFamily="34" charset="0"/>
              </a:rPr>
              <a:t>Participants (including those from emergency services) found the discussion to be worthwhile: </a:t>
            </a:r>
            <a:br>
              <a:rPr lang="en-AU" dirty="0">
                <a:solidFill>
                  <a:schemeClr val="tx1">
                    <a:lumMod val="95000"/>
                    <a:lumOff val="5000"/>
                  </a:schemeClr>
                </a:solidFill>
                <a:latin typeface="Calibri Light" panose="020F0302020204030204" pitchFamily="34" charset="0"/>
                <a:ea typeface="DengXian" panose="02010600030101010101" pitchFamily="2" charset="-122"/>
                <a:cs typeface="Arial" panose="020B0604020202020204" pitchFamily="34" charset="0"/>
              </a:rPr>
            </a:br>
            <a:br>
              <a:rPr lang="en-AU" dirty="0">
                <a:solidFill>
                  <a:schemeClr val="tx1">
                    <a:lumMod val="95000"/>
                    <a:lumOff val="5000"/>
                  </a:schemeClr>
                </a:solidFill>
                <a:latin typeface="Calibri Light" panose="020F0302020204030204" pitchFamily="34" charset="0"/>
                <a:ea typeface="DengXian" panose="02010600030101010101" pitchFamily="2" charset="-122"/>
                <a:cs typeface="Arial" panose="020B0604020202020204" pitchFamily="34" charset="0"/>
              </a:rPr>
            </a:br>
            <a:r>
              <a:rPr lang="en-AU" b="1" dirty="0">
                <a:solidFill>
                  <a:schemeClr val="accent3"/>
                </a:solidFill>
                <a:latin typeface="Calibri Light" panose="020F0302020204030204" pitchFamily="34" charset="0"/>
                <a:ea typeface="DengXian" panose="02010600030101010101" pitchFamily="2" charset="-122"/>
                <a:cs typeface="Arial" panose="020B0604020202020204" pitchFamily="34" charset="0"/>
              </a:rPr>
              <a:t>“Even though we’re involved in Zone Emergency Management Planning, we don’t get a chance to discuss issues informally at a community level, this has given me a better understanding of what people know and don’t know, and I’ve learned some new things.”</a:t>
            </a:r>
          </a:p>
          <a:p>
            <a:pPr marL="446088" indent="-446088">
              <a:lnSpc>
                <a:spcPct val="120000"/>
              </a:lnSpc>
              <a:spcBef>
                <a:spcPts val="600"/>
              </a:spcBef>
              <a:spcAft>
                <a:spcPts val="0"/>
              </a:spcAft>
              <a:buFont typeface="Arial" panose="020B0604020202020204" pitchFamily="34" charset="0"/>
              <a:buChar char="•"/>
            </a:pPr>
            <a:endParaRPr lang="en-AU" sz="3200" dirty="0">
              <a:solidFill>
                <a:srgbClr val="60666D"/>
              </a:solidFill>
              <a:latin typeface="Open Sans" panose="020B0606030504020204" pitchFamily="34" charset="0"/>
            </a:endParaRPr>
          </a:p>
          <a:p>
            <a:pPr marL="0" indent="0">
              <a:buNone/>
            </a:pPr>
            <a:endParaRPr lang="en-AU" dirty="0"/>
          </a:p>
        </p:txBody>
      </p:sp>
      <p:sp>
        <p:nvSpPr>
          <p:cNvPr id="5" name="Title 4">
            <a:extLst>
              <a:ext uri="{FF2B5EF4-FFF2-40B4-BE49-F238E27FC236}">
                <a16:creationId xmlns:a16="http://schemas.microsoft.com/office/drawing/2014/main" id="{731720A9-4C7F-7957-5504-318F0DF30703}"/>
              </a:ext>
            </a:extLst>
          </p:cNvPr>
          <p:cNvSpPr>
            <a:spLocks noGrp="1"/>
          </p:cNvSpPr>
          <p:nvPr>
            <p:ph type="title"/>
          </p:nvPr>
        </p:nvSpPr>
        <p:spPr/>
        <p:txBody>
          <a:bodyPr/>
          <a:lstStyle/>
          <a:p>
            <a:r>
              <a:rPr lang="en-AU" sz="4800" dirty="0">
                <a:solidFill>
                  <a:srgbClr val="FF0000"/>
                </a:solidFill>
              </a:rPr>
              <a:t>Key lessons from the workshops</a:t>
            </a:r>
            <a:endParaRPr lang="en-AU" dirty="0"/>
          </a:p>
        </p:txBody>
      </p:sp>
    </p:spTree>
    <p:extLst>
      <p:ext uri="{BB962C8B-B14F-4D97-AF65-F5344CB8AC3E}">
        <p14:creationId xmlns:p14="http://schemas.microsoft.com/office/powerpoint/2010/main" val="335312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31720A9-4C7F-7957-5504-318F0DF30703}"/>
              </a:ext>
            </a:extLst>
          </p:cNvPr>
          <p:cNvSpPr>
            <a:spLocks noGrp="1"/>
          </p:cNvSpPr>
          <p:nvPr>
            <p:ph type="title"/>
          </p:nvPr>
        </p:nvSpPr>
        <p:spPr>
          <a:xfrm>
            <a:off x="4739405" y="627506"/>
            <a:ext cx="7267109" cy="1450757"/>
          </a:xfrm>
        </p:spPr>
        <p:txBody>
          <a:bodyPr>
            <a:normAutofit/>
          </a:bodyPr>
          <a:lstStyle/>
          <a:p>
            <a:r>
              <a:rPr lang="en-AU" sz="4400" dirty="0"/>
              <a:t>The importance of introductions</a:t>
            </a:r>
          </a:p>
        </p:txBody>
      </p:sp>
      <p:cxnSp>
        <p:nvCxnSpPr>
          <p:cNvPr id="14" name="Straight Connector 1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2C41BB0-AB65-4D43-85E0-4205DF3A9244}"/>
              </a:ext>
            </a:extLst>
          </p:cNvPr>
          <p:cNvSpPr>
            <a:spLocks noGrp="1"/>
          </p:cNvSpPr>
          <p:nvPr>
            <p:ph idx="1"/>
          </p:nvPr>
        </p:nvSpPr>
        <p:spPr>
          <a:xfrm>
            <a:off x="5181601" y="2198914"/>
            <a:ext cx="6751898" cy="2046509"/>
          </a:xfrm>
        </p:spPr>
        <p:txBody>
          <a:bodyPr>
            <a:normAutofit/>
          </a:bodyPr>
          <a:lstStyle/>
          <a:p>
            <a:pPr marL="514350" indent="-514350">
              <a:lnSpc>
                <a:spcPct val="100000"/>
              </a:lnSpc>
              <a:spcAft>
                <a:spcPts val="0"/>
              </a:spcAft>
              <a:buFont typeface="+mj-lt"/>
              <a:buAutoNum type="arabicPeriod"/>
            </a:pPr>
            <a:r>
              <a:rPr lang="en-AU" sz="2400" dirty="0">
                <a:latin typeface="Open Sans" panose="020B0606030504020204" pitchFamily="34" charset="0"/>
              </a:rPr>
              <a:t>Your name</a:t>
            </a:r>
          </a:p>
          <a:p>
            <a:pPr marL="514350" indent="-514350">
              <a:lnSpc>
                <a:spcPct val="100000"/>
              </a:lnSpc>
              <a:spcAft>
                <a:spcPts val="0"/>
              </a:spcAft>
              <a:buFont typeface="+mj-lt"/>
              <a:buAutoNum type="arabicPeriod"/>
            </a:pPr>
            <a:r>
              <a:rPr lang="en-AU" sz="2400" dirty="0">
                <a:latin typeface="Open Sans" panose="020B0606030504020204" pitchFamily="34" charset="0"/>
              </a:rPr>
              <a:t>Organisation/group</a:t>
            </a:r>
          </a:p>
          <a:p>
            <a:pPr marL="514350" indent="-514350">
              <a:lnSpc>
                <a:spcPct val="100000"/>
              </a:lnSpc>
              <a:spcAft>
                <a:spcPts val="0"/>
              </a:spcAft>
              <a:buFont typeface="+mj-lt"/>
              <a:buAutoNum type="arabicPeriod"/>
            </a:pPr>
            <a:r>
              <a:rPr lang="en-AU" sz="2400" dirty="0">
                <a:latin typeface="Open Sans" panose="020B0606030504020204" pitchFamily="34" charset="0"/>
              </a:rPr>
              <a:t>Interests or concerns about your community’s readiness for a disaster</a:t>
            </a:r>
          </a:p>
          <a:p>
            <a:endParaRPr lang="en-AU" dirty="0"/>
          </a:p>
        </p:txBody>
      </p:sp>
      <p:pic>
        <p:nvPicPr>
          <p:cNvPr id="4" name="Picture 3">
            <a:extLst>
              <a:ext uri="{FF2B5EF4-FFF2-40B4-BE49-F238E27FC236}">
                <a16:creationId xmlns:a16="http://schemas.microsoft.com/office/drawing/2014/main" id="{5024C10D-0B5F-CCD2-1ACF-7C740D23F023}"/>
              </a:ext>
            </a:extLst>
          </p:cNvPr>
          <p:cNvPicPr>
            <a:picLocks noChangeAspect="1"/>
          </p:cNvPicPr>
          <p:nvPr/>
        </p:nvPicPr>
        <p:blipFill rotWithShape="1">
          <a:blip r:embed="rId3"/>
          <a:srcRect r="17106"/>
          <a:stretch/>
        </p:blipFill>
        <p:spPr>
          <a:xfrm>
            <a:off x="3356193" y="4245425"/>
            <a:ext cx="1825407" cy="2202101"/>
          </a:xfrm>
          <a:prstGeom prst="rect">
            <a:avLst/>
          </a:prstGeom>
        </p:spPr>
      </p:pic>
      <p:sp>
        <p:nvSpPr>
          <p:cNvPr id="2" name="Thought Bubble: Cloud 1">
            <a:extLst>
              <a:ext uri="{FF2B5EF4-FFF2-40B4-BE49-F238E27FC236}">
                <a16:creationId xmlns:a16="http://schemas.microsoft.com/office/drawing/2014/main" id="{4F6119B3-C7D3-F5CA-3B7E-CE2C8F5AEAD8}"/>
              </a:ext>
            </a:extLst>
          </p:cNvPr>
          <p:cNvSpPr/>
          <p:nvPr/>
        </p:nvSpPr>
        <p:spPr>
          <a:xfrm>
            <a:off x="160683" y="1003520"/>
            <a:ext cx="2761356" cy="2361235"/>
          </a:xfrm>
          <a:prstGeom prst="cloudCallout">
            <a:avLst>
              <a:gd name="adj1" fmla="val 83463"/>
              <a:gd name="adj2" fmla="val 81563"/>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tx1"/>
                </a:solidFill>
                <a:latin typeface="Bradley Hand ITC" panose="03070402050302030203" pitchFamily="66" charset="0"/>
              </a:rPr>
              <a:t>I thought I was the only one who felt like that</a:t>
            </a:r>
          </a:p>
        </p:txBody>
      </p:sp>
      <p:sp>
        <p:nvSpPr>
          <p:cNvPr id="6" name="Thought Bubble: Cloud 5">
            <a:extLst>
              <a:ext uri="{FF2B5EF4-FFF2-40B4-BE49-F238E27FC236}">
                <a16:creationId xmlns:a16="http://schemas.microsoft.com/office/drawing/2014/main" id="{BC4C1F24-CEEF-E130-B1C1-63ABB57040EC}"/>
              </a:ext>
            </a:extLst>
          </p:cNvPr>
          <p:cNvSpPr/>
          <p:nvPr/>
        </p:nvSpPr>
        <p:spPr>
          <a:xfrm>
            <a:off x="-123464" y="4545373"/>
            <a:ext cx="3329650" cy="1579488"/>
          </a:xfrm>
          <a:prstGeom prst="cloudCallout">
            <a:avLst>
              <a:gd name="adj1" fmla="val 63885"/>
              <a:gd name="adj2" fmla="val -38436"/>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tx1"/>
                </a:solidFill>
                <a:latin typeface="Bradley Hand ITC" panose="03070402050302030203" pitchFamily="66" charset="0"/>
              </a:rPr>
              <a:t>At last, someone is listening to me</a:t>
            </a:r>
          </a:p>
        </p:txBody>
      </p:sp>
      <p:sp>
        <p:nvSpPr>
          <p:cNvPr id="7" name="Thought Bubble: Cloud 6">
            <a:extLst>
              <a:ext uri="{FF2B5EF4-FFF2-40B4-BE49-F238E27FC236}">
                <a16:creationId xmlns:a16="http://schemas.microsoft.com/office/drawing/2014/main" id="{DEEE2355-B5A0-A903-5959-5A0B4E98F501}"/>
              </a:ext>
            </a:extLst>
          </p:cNvPr>
          <p:cNvSpPr/>
          <p:nvPr/>
        </p:nvSpPr>
        <p:spPr>
          <a:xfrm>
            <a:off x="5904121" y="4456737"/>
            <a:ext cx="6029378" cy="2202101"/>
          </a:xfrm>
          <a:prstGeom prst="cloudCallout">
            <a:avLst>
              <a:gd name="adj1" fmla="val -60427"/>
              <a:gd name="adj2" fmla="val -36763"/>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tx1"/>
                </a:solidFill>
                <a:latin typeface="Bradley Hand ITC" panose="03070402050302030203" pitchFamily="66" charset="0"/>
              </a:rPr>
              <a:t>Thank goodness I got to say something early, now I’m not so nervous about discussing my concerns</a:t>
            </a:r>
          </a:p>
        </p:txBody>
      </p:sp>
    </p:spTree>
    <p:extLst>
      <p:ext uri="{BB962C8B-B14F-4D97-AF65-F5344CB8AC3E}">
        <p14:creationId xmlns:p14="http://schemas.microsoft.com/office/powerpoint/2010/main" val="25175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1720A9-4C7F-7957-5504-318F0DF30703}"/>
              </a:ext>
            </a:extLst>
          </p:cNvPr>
          <p:cNvSpPr>
            <a:spLocks noGrp="1"/>
          </p:cNvSpPr>
          <p:nvPr>
            <p:ph type="title"/>
          </p:nvPr>
        </p:nvSpPr>
        <p:spPr/>
        <p:txBody>
          <a:bodyPr>
            <a:normAutofit/>
          </a:bodyPr>
          <a:lstStyle/>
          <a:p>
            <a:r>
              <a:rPr lang="en-AU" sz="4000" dirty="0">
                <a:solidFill>
                  <a:srgbClr val="FF0000"/>
                </a:solidFill>
              </a:rPr>
              <a:t>Australian Disaster Resilience Index</a:t>
            </a:r>
            <a:endParaRPr lang="en-AU" sz="4000" dirty="0"/>
          </a:p>
        </p:txBody>
      </p:sp>
      <p:pic>
        <p:nvPicPr>
          <p:cNvPr id="6" name="Picture 5">
            <a:extLst>
              <a:ext uri="{FF2B5EF4-FFF2-40B4-BE49-F238E27FC236}">
                <a16:creationId xmlns:a16="http://schemas.microsoft.com/office/drawing/2014/main" id="{D2A30344-3FAF-0E38-373E-8302BA4D53AB}"/>
              </a:ext>
            </a:extLst>
          </p:cNvPr>
          <p:cNvPicPr>
            <a:picLocks noChangeAspect="1"/>
          </p:cNvPicPr>
          <p:nvPr/>
        </p:nvPicPr>
        <p:blipFill rotWithShape="1">
          <a:blip r:embed="rId3"/>
          <a:srcRect l="48985" t="1814" r="3235" b="3789"/>
          <a:stretch/>
        </p:blipFill>
        <p:spPr>
          <a:xfrm>
            <a:off x="7187878" y="1849921"/>
            <a:ext cx="4178461" cy="3798525"/>
          </a:xfrm>
          <a:prstGeom prst="rect">
            <a:avLst/>
          </a:prstGeom>
        </p:spPr>
      </p:pic>
      <p:sp>
        <p:nvSpPr>
          <p:cNvPr id="7" name="TextBox 6">
            <a:extLst>
              <a:ext uri="{FF2B5EF4-FFF2-40B4-BE49-F238E27FC236}">
                <a16:creationId xmlns:a16="http://schemas.microsoft.com/office/drawing/2014/main" id="{B68BD0AA-2587-BD14-6313-E880C6D976E1}"/>
              </a:ext>
            </a:extLst>
          </p:cNvPr>
          <p:cNvSpPr txBox="1"/>
          <p:nvPr/>
        </p:nvSpPr>
        <p:spPr>
          <a:xfrm>
            <a:off x="1006997" y="2719834"/>
            <a:ext cx="5347503" cy="3323987"/>
          </a:xfrm>
          <a:prstGeom prst="rect">
            <a:avLst/>
          </a:prstGeom>
          <a:noFill/>
        </p:spPr>
        <p:txBody>
          <a:bodyPr wrap="square" rtlCol="0">
            <a:spAutoFit/>
          </a:bodyPr>
          <a:lstStyle/>
          <a:p>
            <a:r>
              <a:rPr lang="en-AU" sz="2400" i="1" dirty="0">
                <a:solidFill>
                  <a:schemeClr val="accent1">
                    <a:lumMod val="50000"/>
                  </a:schemeClr>
                </a:solidFill>
              </a:rPr>
              <a:t>Apart from providing information for strategic planning or grant applications, the ADRI graphs got people talking – for example we found communications black spots where even the CFS trucks can’t get radio reception, and we heard about the challenges of engaging new residents and people with holiday homes.</a:t>
            </a:r>
            <a:endParaRPr lang="en-AU" sz="2000" dirty="0">
              <a:solidFill>
                <a:schemeClr val="accent1">
                  <a:lumMod val="50000"/>
                </a:schemeClr>
              </a:solidFill>
            </a:endParaRPr>
          </a:p>
          <a:p>
            <a:endParaRPr lang="en-AU" dirty="0"/>
          </a:p>
        </p:txBody>
      </p:sp>
      <p:sp>
        <p:nvSpPr>
          <p:cNvPr id="9" name="TextBox 8">
            <a:extLst>
              <a:ext uri="{FF2B5EF4-FFF2-40B4-BE49-F238E27FC236}">
                <a16:creationId xmlns:a16="http://schemas.microsoft.com/office/drawing/2014/main" id="{115EF7E6-B7AB-ED8F-9A2F-CBE1EF995CE1}"/>
              </a:ext>
            </a:extLst>
          </p:cNvPr>
          <p:cNvSpPr txBox="1"/>
          <p:nvPr/>
        </p:nvSpPr>
        <p:spPr>
          <a:xfrm>
            <a:off x="8741352" y="6386731"/>
            <a:ext cx="3228975" cy="369332"/>
          </a:xfrm>
          <a:prstGeom prst="rect">
            <a:avLst/>
          </a:prstGeom>
          <a:noFill/>
        </p:spPr>
        <p:txBody>
          <a:bodyPr wrap="square">
            <a:spAutoFit/>
          </a:bodyPr>
          <a:lstStyle/>
          <a:p>
            <a:r>
              <a:rPr lang="en-AU" dirty="0">
                <a:solidFill>
                  <a:schemeClr val="bg1"/>
                </a:solidFill>
              </a:rPr>
              <a:t>https://adri.bnhcrc.com.au/#!/</a:t>
            </a:r>
          </a:p>
        </p:txBody>
      </p:sp>
    </p:spTree>
    <p:extLst>
      <p:ext uri="{BB962C8B-B14F-4D97-AF65-F5344CB8AC3E}">
        <p14:creationId xmlns:p14="http://schemas.microsoft.com/office/powerpoint/2010/main" val="3299535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1720A9-4C7F-7957-5504-318F0DF30703}"/>
              </a:ext>
            </a:extLst>
          </p:cNvPr>
          <p:cNvSpPr>
            <a:spLocks noGrp="1"/>
          </p:cNvSpPr>
          <p:nvPr>
            <p:ph type="title"/>
          </p:nvPr>
        </p:nvSpPr>
        <p:spPr>
          <a:xfrm>
            <a:off x="1097280" y="286603"/>
            <a:ext cx="10058400" cy="1450757"/>
          </a:xfrm>
        </p:spPr>
        <p:txBody>
          <a:bodyPr>
            <a:normAutofit/>
          </a:bodyPr>
          <a:lstStyle/>
          <a:p>
            <a:r>
              <a:rPr lang="en-AU" dirty="0"/>
              <a:t>The role of First Responders</a:t>
            </a:r>
          </a:p>
        </p:txBody>
      </p:sp>
      <p:sp>
        <p:nvSpPr>
          <p:cNvPr id="3" name="Content Placeholder 2">
            <a:extLst>
              <a:ext uri="{FF2B5EF4-FFF2-40B4-BE49-F238E27FC236}">
                <a16:creationId xmlns:a16="http://schemas.microsoft.com/office/drawing/2014/main" id="{92C41BB0-AB65-4D43-85E0-4205DF3A9244}"/>
              </a:ext>
            </a:extLst>
          </p:cNvPr>
          <p:cNvSpPr>
            <a:spLocks noGrp="1"/>
          </p:cNvSpPr>
          <p:nvPr>
            <p:ph idx="1"/>
          </p:nvPr>
        </p:nvSpPr>
        <p:spPr>
          <a:xfrm>
            <a:off x="4639733" y="2150534"/>
            <a:ext cx="6515947" cy="1854307"/>
          </a:xfrm>
        </p:spPr>
        <p:txBody>
          <a:bodyPr>
            <a:normAutofit/>
          </a:bodyPr>
          <a:lstStyle/>
          <a:p>
            <a:endParaRPr lang="en-AU" dirty="0"/>
          </a:p>
          <a:p>
            <a:pPr marL="358775" indent="-358775">
              <a:spcAft>
                <a:spcPts val="0"/>
              </a:spcAft>
              <a:buFont typeface="Arial" panose="020B0604020202020204" pitchFamily="34" charset="0"/>
              <a:buChar char="•"/>
            </a:pPr>
            <a:r>
              <a:rPr lang="en-AU" sz="2800" dirty="0">
                <a:latin typeface="Open Sans" panose="020B0606030504020204" pitchFamily="34" charset="0"/>
              </a:rPr>
              <a:t>CFS presented at every workshop</a:t>
            </a:r>
          </a:p>
          <a:p>
            <a:pPr marL="358775" indent="-358775">
              <a:spcAft>
                <a:spcPts val="0"/>
              </a:spcAft>
              <a:buFont typeface="Arial" panose="020B0604020202020204" pitchFamily="34" charset="0"/>
              <a:buChar char="•"/>
            </a:pPr>
            <a:r>
              <a:rPr lang="en-AU" sz="2400" dirty="0">
                <a:latin typeface="Open Sans" panose="020B0606030504020204" pitchFamily="34" charset="0"/>
              </a:rPr>
              <a:t>As well as updates by SES, SAPOL, SAAS</a:t>
            </a:r>
            <a:endParaRPr lang="en-AU" sz="2800" dirty="0">
              <a:latin typeface="Open Sans" panose="020B0606030504020204" pitchFamily="34" charset="0"/>
            </a:endParaRPr>
          </a:p>
          <a:p>
            <a:endParaRPr lang="en-AU" dirty="0"/>
          </a:p>
        </p:txBody>
      </p:sp>
      <p:pic>
        <p:nvPicPr>
          <p:cNvPr id="9" name="Picture 8">
            <a:extLst>
              <a:ext uri="{FF2B5EF4-FFF2-40B4-BE49-F238E27FC236}">
                <a16:creationId xmlns:a16="http://schemas.microsoft.com/office/drawing/2014/main" id="{8858D346-D1AB-C437-EB79-958B78FFB130}"/>
              </a:ext>
            </a:extLst>
          </p:cNvPr>
          <p:cNvPicPr>
            <a:picLocks noChangeAspect="1"/>
          </p:cNvPicPr>
          <p:nvPr/>
        </p:nvPicPr>
        <p:blipFill rotWithShape="1">
          <a:blip r:embed="rId2"/>
          <a:srcRect l="32497"/>
          <a:stretch/>
        </p:blipFill>
        <p:spPr>
          <a:xfrm>
            <a:off x="1291180" y="2625514"/>
            <a:ext cx="2990307" cy="2139526"/>
          </a:xfrm>
          <a:prstGeom prst="rect">
            <a:avLst/>
          </a:prstGeom>
        </p:spPr>
      </p:pic>
      <p:sp>
        <p:nvSpPr>
          <p:cNvPr id="2" name="Content Placeholder 2">
            <a:extLst>
              <a:ext uri="{FF2B5EF4-FFF2-40B4-BE49-F238E27FC236}">
                <a16:creationId xmlns:a16="http://schemas.microsoft.com/office/drawing/2014/main" id="{3F65F9D8-69E4-09D0-67CC-79C18F3F43D5}"/>
              </a:ext>
            </a:extLst>
          </p:cNvPr>
          <p:cNvSpPr txBox="1">
            <a:spLocks/>
          </p:cNvSpPr>
          <p:nvPr/>
        </p:nvSpPr>
        <p:spPr>
          <a:xfrm>
            <a:off x="4919241" y="3773346"/>
            <a:ext cx="6236439" cy="2400547"/>
          </a:xfrm>
          <a:prstGeom prst="rect">
            <a:avLst/>
          </a:prstGeom>
        </p:spPr>
        <p:txBody>
          <a:bodyPr vert="horz" lIns="0" tIns="45720" rIns="0" bIns="45720" rtlCol="0">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AU" dirty="0"/>
          </a:p>
          <a:p>
            <a:pPr marL="0" indent="0">
              <a:lnSpc>
                <a:spcPct val="120000"/>
              </a:lnSpc>
              <a:spcAft>
                <a:spcPts val="0"/>
              </a:spcAft>
              <a:buNone/>
            </a:pPr>
            <a:r>
              <a:rPr lang="en-AU" sz="2800" dirty="0">
                <a:latin typeface="Open Sans" panose="020B0606030504020204" pitchFamily="34" charset="0"/>
              </a:rPr>
              <a:t>CFS bushfire preparedness programs are fantastic, local and free – yet very few people have a written and practiced bushfire plan. </a:t>
            </a:r>
          </a:p>
          <a:p>
            <a:pPr marL="0" indent="0">
              <a:lnSpc>
                <a:spcPct val="120000"/>
              </a:lnSpc>
              <a:spcAft>
                <a:spcPts val="0"/>
              </a:spcAft>
              <a:buNone/>
            </a:pPr>
            <a:r>
              <a:rPr lang="en-AU" sz="2800" dirty="0">
                <a:latin typeface="Open Sans" panose="020B0606030504020204" pitchFamily="34" charset="0"/>
              </a:rPr>
              <a:t>CFS planning is an excellent intro to broader disaster planning, how do we get more take-up?</a:t>
            </a:r>
          </a:p>
        </p:txBody>
      </p:sp>
    </p:spTree>
    <p:extLst>
      <p:ext uri="{BB962C8B-B14F-4D97-AF65-F5344CB8AC3E}">
        <p14:creationId xmlns:p14="http://schemas.microsoft.com/office/powerpoint/2010/main" val="2663794107"/>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668</TotalTime>
  <Words>1138</Words>
  <Application>Microsoft Office PowerPoint</Application>
  <PresentationFormat>Widescreen</PresentationFormat>
  <Paragraphs>109</Paragraphs>
  <Slides>18</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Bradley Hand ITC</vt:lpstr>
      <vt:lpstr>Calibri</vt:lpstr>
      <vt:lpstr>Calibri Light</vt:lpstr>
      <vt:lpstr>Gill Sans MT</vt:lpstr>
      <vt:lpstr>Open Sans</vt:lpstr>
      <vt:lpstr>Symbol</vt:lpstr>
      <vt:lpstr>Retrospect</vt:lpstr>
      <vt:lpstr>Community Disaster Preparation WEBINAR </vt:lpstr>
      <vt:lpstr>Welcome: Simon Millcock CEO Legatus Group </vt:lpstr>
      <vt:lpstr>Thanks to funding from …</vt:lpstr>
      <vt:lpstr>What were the workshops about?</vt:lpstr>
      <vt:lpstr>Who came?</vt:lpstr>
      <vt:lpstr>Key lessons from the workshops</vt:lpstr>
      <vt:lpstr>The importance of introductions</vt:lpstr>
      <vt:lpstr>Australian Disaster Resilience Index</vt:lpstr>
      <vt:lpstr>The role of First Responders</vt:lpstr>
      <vt:lpstr>Where does Local Government fit?</vt:lpstr>
      <vt:lpstr>There are some levers that councils can pull</vt:lpstr>
      <vt:lpstr>PowerPoint Presentation</vt:lpstr>
      <vt:lpstr>How are you feeling?</vt:lpstr>
      <vt:lpstr>Community Disaster Preparation Toolkit</vt:lpstr>
      <vt:lpstr>We tested the community disaster planning workshop with the  Mintaro Progress Association</vt:lpstr>
      <vt:lpstr>The website is morphing ….</vt:lpstr>
      <vt:lpstr>Famous last words…</vt:lpstr>
      <vt:lpstr>Where to from here - Simon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Adelaide City Publication</dc:title>
  <dc:creator>Kristine Peters</dc:creator>
  <cp:lastModifiedBy>Simon Millcock</cp:lastModifiedBy>
  <cp:revision>664</cp:revision>
  <dcterms:created xsi:type="dcterms:W3CDTF">2018-12-02T01:23:42Z</dcterms:created>
  <dcterms:modified xsi:type="dcterms:W3CDTF">2023-09-06T06:08:33Z</dcterms:modified>
</cp:coreProperties>
</file>